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3" r:id="rId1"/>
  </p:sldMasterIdLst>
  <p:sldIdLst>
    <p:sldId id="256" r:id="rId2"/>
    <p:sldId id="257" r:id="rId3"/>
    <p:sldId id="258" r:id="rId4"/>
    <p:sldId id="259" r:id="rId5"/>
    <p:sldId id="260" r:id="rId6"/>
    <p:sldId id="272" r:id="rId7"/>
    <p:sldId id="261" r:id="rId8"/>
    <p:sldId id="263" r:id="rId9"/>
    <p:sldId id="262" r:id="rId10"/>
    <p:sldId id="264" r:id="rId11"/>
    <p:sldId id="265" r:id="rId12"/>
    <p:sldId id="266" r:id="rId13"/>
    <p:sldId id="267" r:id="rId14"/>
    <p:sldId id="268" r:id="rId15"/>
    <p:sldId id="269" r:id="rId16"/>
    <p:sldId id="270" r:id="rId17"/>
    <p:sldId id="271" r:id="rId18"/>
    <p:sldId id="27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4"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12192000" cy="6858000"/>
            <a:chOff x="0" y="0"/>
            <a:chExt cx="12192000" cy="6858000"/>
          </a:xfrm>
        </p:grpSpPr>
        <p:sp>
          <p:nvSpPr>
            <p:cNvPr id="8" name="Rectangle 7"/>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Oval 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76279" y="1792223"/>
            <a:ext cx="990599" cy="304799"/>
          </a:xfrm>
        </p:spPr>
        <p:txBody>
          <a:bodyPr anchor="t"/>
          <a:lstStyle>
            <a:lvl1pPr algn="l">
              <a:defRPr b="0" i="0">
                <a:solidFill>
                  <a:schemeClr val="bg1"/>
                </a:solidFill>
              </a:defRPr>
            </a:lvl1pPr>
          </a:lstStyle>
          <a:p>
            <a:fld id="{DD9F8D65-3C66-4606-A450-A45960A42D98}" type="datetimeFigureOut">
              <a:rPr lang="en-US" smtClean="0"/>
              <a:t>1/15/2019</a:t>
            </a:fld>
            <a:endParaRPr lang="en-US"/>
          </a:p>
        </p:txBody>
      </p:sp>
      <p:sp>
        <p:nvSpPr>
          <p:cNvPr id="5" name="Footer Placeholder 4"/>
          <p:cNvSpPr>
            <a:spLocks noGrp="1"/>
          </p:cNvSpPr>
          <p:nvPr>
            <p:ph type="ftr" sz="quarter" idx="11"/>
          </p:nvPr>
        </p:nvSpPr>
        <p:spPr bwMode="gray">
          <a:xfrm rot="5400000">
            <a:off x="8963575" y="3226820"/>
            <a:ext cx="3859795" cy="304801"/>
          </a:xfrm>
        </p:spPr>
        <p:txBody>
          <a:bodyPr anchor="b"/>
          <a:lstStyle>
            <a:lvl1pPr>
              <a:defRPr b="0" i="0">
                <a:solidFill>
                  <a:schemeClr val="bg1"/>
                </a:solidFill>
              </a:defRPr>
            </a:lvl1pPr>
          </a:lstStyle>
          <a:p>
            <a:endParaRPr lang="en-US"/>
          </a:p>
        </p:txBody>
      </p:sp>
      <p:sp>
        <p:nvSpPr>
          <p:cNvPr id="17" name="Rectangle 16"/>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vl1pPr>
          </a:lstStyle>
          <a:p>
            <a:fld id="{322D65DD-A4CD-489D-8D5C-14A922C914A3}" type="slidenum">
              <a:rPr lang="en-US" smtClean="0"/>
              <a:t>‹#›</a:t>
            </a:fld>
            <a:endParaRPr lang="en-US"/>
          </a:p>
        </p:txBody>
      </p:sp>
    </p:spTree>
    <p:extLst>
      <p:ext uri="{BB962C8B-B14F-4D97-AF65-F5344CB8AC3E}">
        <p14:creationId xmlns:p14="http://schemas.microsoft.com/office/powerpoint/2010/main" val="34228064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D9F8D65-3C66-4606-A450-A45960A42D98}" type="datetimeFigureOut">
              <a:rPr lang="en-US" smtClean="0"/>
              <a:t>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2D65DD-A4CD-489D-8D5C-14A922C914A3}" type="slidenum">
              <a:rPr lang="en-US" smtClean="0"/>
              <a:t>‹#›</a:t>
            </a:fld>
            <a:endParaRPr lang="en-US"/>
          </a:p>
        </p:txBody>
      </p:sp>
    </p:spTree>
    <p:extLst>
      <p:ext uri="{BB962C8B-B14F-4D97-AF65-F5344CB8AC3E}">
        <p14:creationId xmlns:p14="http://schemas.microsoft.com/office/powerpoint/2010/main" val="25372204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4"/>
            <a:ext cx="4351023" cy="2283823"/>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D9F8D65-3C66-4606-A450-A45960A42D98}" type="datetimeFigureOut">
              <a:rPr lang="en-US" smtClean="0"/>
              <a:t>1/15/2019</a:t>
            </a:fld>
            <a:endParaRPr lang="en-US"/>
          </a:p>
        </p:txBody>
      </p:sp>
      <p:sp>
        <p:nvSpPr>
          <p:cNvPr id="5" name="Footer Placeholder 4"/>
          <p:cNvSpPr>
            <a:spLocks noGrp="1"/>
          </p:cNvSpPr>
          <p:nvPr>
            <p:ph type="ftr" sz="quarter" idx="11"/>
          </p:nvPr>
        </p:nvSpPr>
        <p:spPr/>
        <p:txBody>
          <a:bodyPr/>
          <a:lstStyle/>
          <a:p>
            <a:endParaRPr lang="en-US"/>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22D65DD-A4CD-489D-8D5C-14A922C914A3}" type="slidenum">
              <a:rPr lang="en-US" smtClean="0"/>
              <a:t>‹#›</a:t>
            </a:fld>
            <a:endParaRPr lang="en-US"/>
          </a:p>
        </p:txBody>
      </p:sp>
    </p:spTree>
    <p:extLst>
      <p:ext uri="{BB962C8B-B14F-4D97-AF65-F5344CB8AC3E}">
        <p14:creationId xmlns:p14="http://schemas.microsoft.com/office/powerpoint/2010/main" val="599127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1368" y="2603500"/>
            <a:ext cx="4828744"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1" y="2603500"/>
            <a:ext cx="4825159" cy="3377705"/>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D9F8D65-3C66-4606-A450-A45960A42D98}" type="datetimeFigureOut">
              <a:rPr lang="en-US" smtClean="0"/>
              <a:t>1/15/2019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2D65DD-A4CD-489D-8D5C-14A922C914A3}" type="slidenum">
              <a:rPr lang="en-US" smtClean="0"/>
              <a:t>‹#›</a:t>
            </a:fld>
            <a:endParaRPr lang="en-US"/>
          </a:p>
        </p:txBody>
      </p:sp>
    </p:spTree>
    <p:extLst>
      <p:ext uri="{BB962C8B-B14F-4D97-AF65-F5344CB8AC3E}">
        <p14:creationId xmlns:p14="http://schemas.microsoft.com/office/powerpoint/2010/main" val="5186309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36063"/>
            <a:ext cx="48251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212326"/>
            <a:ext cx="4825158" cy="2807476"/>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1" y="2603499"/>
            <a:ext cx="4825160" cy="608825"/>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212327"/>
            <a:ext cx="4825159" cy="280747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D9F8D65-3C66-4606-A450-A45960A42D98}" type="datetimeFigureOut">
              <a:rPr lang="en-US" smtClean="0"/>
              <a:t>1/15/2019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22D65DD-A4CD-489D-8D5C-14A922C914A3}" type="slidenum">
              <a:rPr lang="en-US" smtClean="0"/>
              <a:t>‹#›</a:t>
            </a:fld>
            <a:endParaRPr lang="en-US"/>
          </a:p>
        </p:txBody>
      </p:sp>
    </p:spTree>
    <p:extLst>
      <p:ext uri="{BB962C8B-B14F-4D97-AF65-F5344CB8AC3E}">
        <p14:creationId xmlns:p14="http://schemas.microsoft.com/office/powerpoint/2010/main" val="3060171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D9F8D65-3C66-4606-A450-A45960A42D98}" type="datetimeFigureOut">
              <a:rPr lang="en-US" smtClean="0"/>
              <a:t>1/15/2019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22D65DD-A4CD-489D-8D5C-14A922C914A3}" type="slidenum">
              <a:rPr lang="en-US" smtClean="0"/>
              <a:t>‹#›</a:t>
            </a:fld>
            <a:endParaRPr lang="en-US"/>
          </a:p>
        </p:txBody>
      </p:sp>
    </p:spTree>
    <p:extLst>
      <p:ext uri="{BB962C8B-B14F-4D97-AF65-F5344CB8AC3E}">
        <p14:creationId xmlns:p14="http://schemas.microsoft.com/office/powerpoint/2010/main" val="37120190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9F8D65-3C66-4606-A450-A45960A42D98}" type="datetimeFigureOut">
              <a:rPr lang="en-US" smtClean="0"/>
              <a:t>1/15/2019</a:t>
            </a:fld>
            <a:endParaRPr lang="en-US"/>
          </a:p>
        </p:txBody>
      </p:sp>
      <p:sp>
        <p:nvSpPr>
          <p:cNvPr id="3" name="Footer Placeholder 2"/>
          <p:cNvSpPr>
            <a:spLocks noGrp="1"/>
          </p:cNvSpPr>
          <p:nvPr>
            <p:ph type="ftr" sz="quarter" idx="11"/>
          </p:nvPr>
        </p:nvSpPr>
        <p:spPr/>
        <p:txBody>
          <a:bodyPr/>
          <a:lstStyle/>
          <a:p>
            <a:endParaRPr lang="en-US"/>
          </a:p>
        </p:txBody>
      </p:sp>
      <p:sp>
        <p:nvSpPr>
          <p:cNvPr id="6" name="Rectangle 5"/>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322D65DD-A4CD-489D-8D5C-14A922C914A3}" type="slidenum">
              <a:rPr lang="en-US" smtClean="0"/>
              <a:t>‹#›</a:t>
            </a:fld>
            <a:endParaRPr lang="en-US"/>
          </a:p>
        </p:txBody>
      </p:sp>
    </p:spTree>
    <p:extLst>
      <p:ext uri="{BB962C8B-B14F-4D97-AF65-F5344CB8AC3E}">
        <p14:creationId xmlns:p14="http://schemas.microsoft.com/office/powerpoint/2010/main" val="385872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1" name="Group 10"/>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5" y="3129280"/>
            <a:ext cx="2793158" cy="289559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D9F8D65-3C66-4606-A450-A45960A42D98}" type="datetimeFigureOut">
              <a:rPr lang="en-US" smtClean="0"/>
              <a:t>1/15/2019</a:t>
            </a:fld>
            <a:endParaRPr lang="en-US"/>
          </a:p>
        </p:txBody>
      </p:sp>
      <p:sp>
        <p:nvSpPr>
          <p:cNvPr id="6" name="Footer Placeholder 5"/>
          <p:cNvSpPr>
            <a:spLocks noGrp="1"/>
          </p:cNvSpPr>
          <p:nvPr>
            <p:ph type="ftr" sz="quarter" idx="11"/>
          </p:nvPr>
        </p:nvSpPr>
        <p:spPr/>
        <p:txBody>
          <a:bodyPr/>
          <a:lstStyle/>
          <a:p>
            <a:endParaRPr lang="en-US"/>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322D65DD-A4CD-489D-8D5C-14A922C914A3}" type="slidenum">
              <a:rPr lang="en-US" smtClean="0"/>
              <a:t>‹#›</a:t>
            </a:fld>
            <a:endParaRPr lang="en-US"/>
          </a:p>
        </p:txBody>
      </p:sp>
    </p:spTree>
    <p:extLst>
      <p:ext uri="{BB962C8B-B14F-4D97-AF65-F5344CB8AC3E}">
        <p14:creationId xmlns:p14="http://schemas.microsoft.com/office/powerpoint/2010/main" val="33947086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8" name="Rectangle 7"/>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2" y="1143000"/>
            <a:ext cx="3227192"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D9F8D65-3C66-4606-A450-A45960A42D98}" type="datetimeFigureOut">
              <a:rPr lang="en-US" smtClean="0"/>
              <a:t>1/15/2019</a:t>
            </a:fld>
            <a:endParaRPr lang="en-US"/>
          </a:p>
        </p:txBody>
      </p:sp>
      <p:sp>
        <p:nvSpPr>
          <p:cNvPr id="6" name="Footer Placeholder 5"/>
          <p:cNvSpPr>
            <a:spLocks noGrp="1"/>
          </p:cNvSpPr>
          <p:nvPr>
            <p:ph type="ftr" sz="quarter" idx="11"/>
          </p:nvPr>
        </p:nvSpPr>
        <p:spPr/>
        <p:txBody>
          <a:bodyPr/>
          <a:lstStyle/>
          <a:p>
            <a:endParaRPr lang="en-US"/>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322D65DD-A4CD-489D-8D5C-14A922C914A3}" type="slidenum">
              <a:rPr lang="en-US" smtClean="0"/>
              <a:t>‹#›</a:t>
            </a:fld>
            <a:endParaRPr lang="en-US"/>
          </a:p>
        </p:txBody>
      </p:sp>
    </p:spTree>
    <p:extLst>
      <p:ext uri="{BB962C8B-B14F-4D97-AF65-F5344CB8AC3E}">
        <p14:creationId xmlns:p14="http://schemas.microsoft.com/office/powerpoint/2010/main" val="5921017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5945"/>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bwMode="gray">
          <a:xfrm>
            <a:off x="1154956" y="5532683"/>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D9F8D65-3C66-4606-A450-A45960A42D98}" type="datetimeFigureOut">
              <a:rPr lang="en-US" smtClean="0"/>
              <a:t>1/15/2019</a:t>
            </a:fld>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322D65DD-A4CD-489D-8D5C-14A922C914A3}" type="slidenum">
              <a:rPr lang="en-US" smtClean="0"/>
              <a:t>‹#›</a:t>
            </a:fld>
            <a:endParaRPr lang="en-US"/>
          </a:p>
        </p:txBody>
      </p:sp>
    </p:spTree>
    <p:extLst>
      <p:ext uri="{BB962C8B-B14F-4D97-AF65-F5344CB8AC3E}">
        <p14:creationId xmlns:p14="http://schemas.microsoft.com/office/powerpoint/2010/main" val="22477080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nchor="ct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D9F8D65-3C66-4606-A450-A45960A42D98}" type="datetimeFigureOut">
              <a:rPr lang="en-US" smtClean="0"/>
              <a:t>1/15/2019</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22D65DD-A4CD-489D-8D5C-14A922C914A3}" type="slidenum">
              <a:rPr lang="en-US" smtClean="0"/>
              <a:t>‹#›</a:t>
            </a:fld>
            <a:endParaRPr lang="en-US"/>
          </a:p>
        </p:txBody>
      </p:sp>
    </p:spTree>
    <p:extLst>
      <p:ext uri="{BB962C8B-B14F-4D97-AF65-F5344CB8AC3E}">
        <p14:creationId xmlns:p14="http://schemas.microsoft.com/office/powerpoint/2010/main" val="23879889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6" name="Rectangle 15"/>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1" name="TextBox 10"/>
          <p:cNvSpPr txBox="1"/>
          <p:nvPr/>
        </p:nvSpPr>
        <p:spPr bwMode="gray">
          <a:xfrm>
            <a:off x="898295" y="603589"/>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13" name="TextBox 12"/>
          <p:cNvSpPr txBox="1"/>
          <p:nvPr/>
        </p:nvSpPr>
        <p:spPr bwMode="gray">
          <a:xfrm>
            <a:off x="9705137" y="2613787"/>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74801" y="980517"/>
            <a:ext cx="8460983" cy="2705034"/>
          </a:xfrm>
        </p:spPr>
        <p:txBody>
          <a:bodyPr anchor="ct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86515"/>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14393"/>
            <a:ext cx="8825659" cy="1012664"/>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D9F8D65-3C66-4606-A450-A45960A42D98}" type="datetimeFigureOut">
              <a:rPr lang="en-US" smtClean="0"/>
              <a:t>1/15/2019</a:t>
            </a:fld>
            <a:endParaRPr lang="en-US"/>
          </a:p>
        </p:txBody>
      </p:sp>
      <p:sp>
        <p:nvSpPr>
          <p:cNvPr id="5" name="Footer Placeholder 4"/>
          <p:cNvSpPr>
            <a:spLocks noGrp="1"/>
          </p:cNvSpPr>
          <p:nvPr>
            <p:ph type="ftr" sz="quarter" idx="11"/>
          </p:nvPr>
        </p:nvSpPr>
        <p:spPr/>
        <p:txBody>
          <a:bodyPr/>
          <a:lstStyle/>
          <a:p>
            <a:endParaRPr lang="en-US"/>
          </a:p>
        </p:txBody>
      </p:sp>
      <p:sp>
        <p:nvSpPr>
          <p:cNvPr id="24" name="Rectangle 23"/>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22D65DD-A4CD-489D-8D5C-14A922C914A3}" type="slidenum">
              <a:rPr lang="en-US" smtClean="0"/>
              <a:t>‹#›</a:t>
            </a:fld>
            <a:endParaRPr lang="en-US"/>
          </a:p>
        </p:txBody>
      </p:sp>
    </p:spTree>
    <p:extLst>
      <p:ext uri="{BB962C8B-B14F-4D97-AF65-F5344CB8AC3E}">
        <p14:creationId xmlns:p14="http://schemas.microsoft.com/office/powerpoint/2010/main" val="24725226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2404477"/>
            <a:ext cx="8825659" cy="178870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38587" y="5024967"/>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D9F8D65-3C66-4606-A450-A45960A42D98}" type="datetimeFigureOut">
              <a:rPr lang="en-US" smtClean="0"/>
              <a:t>1/15/2019</a:t>
            </a:fld>
            <a:endParaRPr lang="en-US"/>
          </a:p>
        </p:txBody>
      </p:sp>
      <p:sp>
        <p:nvSpPr>
          <p:cNvPr id="5" name="Footer Placeholder 4"/>
          <p:cNvSpPr>
            <a:spLocks noGrp="1"/>
          </p:cNvSpPr>
          <p:nvPr>
            <p:ph type="ftr" sz="quarter" idx="11"/>
          </p:nvPr>
        </p:nvSpPr>
        <p:spPr/>
        <p:txBody>
          <a:bodyPr/>
          <a:lstStyle/>
          <a:p>
            <a:endParaRPr lang="en-US"/>
          </a:p>
        </p:txBody>
      </p:sp>
      <p:sp>
        <p:nvSpPr>
          <p:cNvPr id="12" name="Rectangle 11"/>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22D65DD-A4CD-489D-8D5C-14A922C914A3}" type="slidenum">
              <a:rPr lang="en-US" smtClean="0"/>
              <a:t>‹#›</a:t>
            </a:fld>
            <a:endParaRPr lang="en-US"/>
          </a:p>
        </p:txBody>
      </p:sp>
    </p:spTree>
    <p:extLst>
      <p:ext uri="{BB962C8B-B14F-4D97-AF65-F5344CB8AC3E}">
        <p14:creationId xmlns:p14="http://schemas.microsoft.com/office/powerpoint/2010/main" val="1895700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7"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109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4" y="3187261"/>
            <a:ext cx="3129168" cy="28397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10999"/>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87261"/>
            <a:ext cx="3145380" cy="28397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6701" y="2603500"/>
            <a:ext cx="315744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6700" y="3187261"/>
            <a:ext cx="3161029" cy="283979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DD9F8D65-3C66-4606-A450-A45960A42D98}" type="datetimeFigureOut">
              <a:rPr lang="en-US" smtClean="0"/>
              <a:t>1/15/2019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22D65DD-A4CD-489D-8D5C-14A922C914A3}" type="slidenum">
              <a:rPr lang="en-US" smtClean="0"/>
              <a:t>‹#›</a:t>
            </a:fld>
            <a:endParaRPr lang="en-US"/>
          </a:p>
        </p:txBody>
      </p:sp>
    </p:spTree>
    <p:extLst>
      <p:ext uri="{BB962C8B-B14F-4D97-AF65-F5344CB8AC3E}">
        <p14:creationId xmlns:p14="http://schemas.microsoft.com/office/powerpoint/2010/main" val="744647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20744" cy="576263"/>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1334552" y="2611246"/>
            <a:ext cx="2691242" cy="158376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3" y="5109107"/>
            <a:ext cx="3020745"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4748463" y="2642840"/>
            <a:ext cx="2691242" cy="155217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68865" y="5109107"/>
            <a:ext cx="3050438" cy="92140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3434"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8163031" y="2618992"/>
            <a:ext cx="2691242" cy="1576018"/>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3434" y="5109107"/>
            <a:ext cx="3054127" cy="89634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21" name="Straight Connector 20"/>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DD9F8D65-3C66-4606-A450-A45960A42D98}" type="datetimeFigureOut">
              <a:rPr lang="en-US" smtClean="0"/>
              <a:t>1/15/2019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22D65DD-A4CD-489D-8D5C-14A922C914A3}" type="slidenum">
              <a:rPr lang="en-US" smtClean="0"/>
              <a:t>‹#›</a:t>
            </a:fld>
            <a:endParaRPr lang="en-US"/>
          </a:p>
        </p:txBody>
      </p:sp>
    </p:spTree>
    <p:extLst>
      <p:ext uri="{BB962C8B-B14F-4D97-AF65-F5344CB8AC3E}">
        <p14:creationId xmlns:p14="http://schemas.microsoft.com/office/powerpoint/2010/main" val="35074915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D9F8D65-3C66-4606-A450-A45960A42D98}" type="datetimeFigureOut">
              <a:rPr lang="en-US" smtClean="0"/>
              <a:t>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2D65DD-A4CD-489D-8D5C-14A922C914A3}" type="slidenum">
              <a:rPr lang="en-US" smtClean="0"/>
              <a:t>‹#›</a:t>
            </a:fld>
            <a:endParaRPr lang="en-US"/>
          </a:p>
        </p:txBody>
      </p:sp>
    </p:spTree>
    <p:extLst>
      <p:ext uri="{BB962C8B-B14F-4D97-AF65-F5344CB8AC3E}">
        <p14:creationId xmlns:p14="http://schemas.microsoft.com/office/powerpoint/2010/main" val="22097122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97430"/>
            <a:ext cx="1409965" cy="4729626"/>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97429"/>
            <a:ext cx="6247546" cy="472962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D9F8D65-3C66-4606-A450-A45960A42D98}" type="datetimeFigureOut">
              <a:rPr lang="en-US" smtClean="0"/>
              <a:t>1/15/2019</a:t>
            </a:fld>
            <a:endParaRPr lang="en-US"/>
          </a:p>
        </p:txBody>
      </p:sp>
      <p:sp>
        <p:nvSpPr>
          <p:cNvPr id="5" name="Footer Placeholder 4"/>
          <p:cNvSpPr>
            <a:spLocks noGrp="1"/>
          </p:cNvSpPr>
          <p:nvPr>
            <p:ph type="ftr" sz="quarter" idx="11"/>
          </p:nvPr>
        </p:nvSpPr>
        <p:spPr/>
        <p:txBody>
          <a:bodyPr/>
          <a:lstStyle/>
          <a:p>
            <a:endParaRPr lang="en-US"/>
          </a:p>
        </p:txBody>
      </p:sp>
      <p:sp>
        <p:nvSpPr>
          <p:cNvPr id="18" name="Rectangle 17"/>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22D65DD-A4CD-489D-8D5C-14A922C914A3}" type="slidenum">
              <a:rPr lang="en-US" smtClean="0"/>
              <a:t>‹#›</a:t>
            </a:fld>
            <a:endParaRPr lang="en-US"/>
          </a:p>
        </p:txBody>
      </p:sp>
    </p:spTree>
    <p:extLst>
      <p:ext uri="{BB962C8B-B14F-4D97-AF65-F5344CB8AC3E}">
        <p14:creationId xmlns:p14="http://schemas.microsoft.com/office/powerpoint/2010/main" val="27713703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5" name="Rectangle 14"/>
            <p:cNvSpPr/>
            <p:nvPr/>
          </p:nvSpPr>
          <p:spPr>
            <a:xfrm>
              <a:off x="0" y="0"/>
              <a:ext cx="12192000" cy="6858000"/>
            </a:xfrm>
            <a:prstGeom prst="rect">
              <a:avLst/>
            </a:prstGeom>
            <a:blipFill>
              <a:blip r:embed="rId19">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Oval 4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9" name="Oval 3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8" name="Oval 3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9" name="Oval 48"/>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561110" y="6391839"/>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4" name="Date Placeholder 3"/>
          <p:cNvSpPr>
            <a:spLocks noGrp="1"/>
          </p:cNvSpPr>
          <p:nvPr>
            <p:ph type="dt" sz="half" idx="2"/>
          </p:nvPr>
        </p:nvSpPr>
        <p:spPr>
          <a:xfrm>
            <a:off x="10650938" y="6394407"/>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DD9F8D65-3C66-4606-A450-A45960A42D98}" type="datetimeFigureOut">
              <a:rPr lang="en-US" smtClean="0"/>
              <a:t>1/15/2019</a:t>
            </a:fld>
            <a:endParaRPr lang="en-US"/>
          </a:p>
        </p:txBody>
      </p:sp>
      <p:sp>
        <p:nvSpPr>
          <p:cNvPr id="20" name="Rectangle 19"/>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322D65DD-A4CD-489D-8D5C-14A922C914A3}" type="slidenum">
              <a:rPr lang="en-US" smtClean="0"/>
              <a:t>‹#›</a:t>
            </a:fld>
            <a:endParaRPr lang="en-US"/>
          </a:p>
        </p:txBody>
      </p:sp>
    </p:spTree>
    <p:extLst>
      <p:ext uri="{BB962C8B-B14F-4D97-AF65-F5344CB8AC3E}">
        <p14:creationId xmlns:p14="http://schemas.microsoft.com/office/powerpoint/2010/main" val="2998236318"/>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55" r:id="rId12"/>
    <p:sldLayoutId id="2147483756" r:id="rId13"/>
    <p:sldLayoutId id="2147483757" r:id="rId14"/>
    <p:sldLayoutId id="2147483758" r:id="rId15"/>
    <p:sldLayoutId id="2147483759" r:id="rId16"/>
    <p:sldLayoutId id="2147483760"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mtClean="0"/>
              <a:t>Financial Statement Analysis and Firm Performance</a:t>
            </a:r>
            <a:endParaRPr lang="en-US"/>
          </a:p>
        </p:txBody>
      </p:sp>
      <p:sp>
        <p:nvSpPr>
          <p:cNvPr id="3" name="Subtitle 2"/>
          <p:cNvSpPr>
            <a:spLocks noGrp="1"/>
          </p:cNvSpPr>
          <p:nvPr>
            <p:ph type="subTitle" idx="1"/>
          </p:nvPr>
        </p:nvSpPr>
        <p:spPr/>
        <p:txBody>
          <a:bodyPr/>
          <a:lstStyle/>
          <a:p>
            <a:r>
              <a:rPr lang="en-US" smtClean="0"/>
              <a:t>Name</a:t>
            </a:r>
          </a:p>
          <a:p>
            <a:r>
              <a:rPr lang="en-US" smtClean="0"/>
              <a:t>Institution</a:t>
            </a:r>
          </a:p>
        </p:txBody>
      </p:sp>
    </p:spTree>
    <p:extLst>
      <p:ext uri="{BB962C8B-B14F-4D97-AF65-F5344CB8AC3E}">
        <p14:creationId xmlns:p14="http://schemas.microsoft.com/office/powerpoint/2010/main" val="11598748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Executive Summary</a:t>
            </a:r>
            <a:endParaRPr lang="en-US"/>
          </a:p>
        </p:txBody>
      </p:sp>
      <p:sp>
        <p:nvSpPr>
          <p:cNvPr id="3" name="Content Placeholder 2"/>
          <p:cNvSpPr>
            <a:spLocks noGrp="1"/>
          </p:cNvSpPr>
          <p:nvPr>
            <p:ph idx="1"/>
          </p:nvPr>
        </p:nvSpPr>
        <p:spPr/>
        <p:txBody>
          <a:bodyPr>
            <a:normAutofit fontScale="92500" lnSpcReduction="10000"/>
          </a:bodyPr>
          <a:lstStyle/>
          <a:p>
            <a:r>
              <a:rPr lang="en-US" err="1" smtClean="0"/>
              <a:t>Benali</a:t>
            </a:r>
            <a:r>
              <a:rPr lang="en-US" smtClean="0"/>
              <a:t> Coffee is a startup business that intends to start its operations in the Kingdom of Saudi Arabia. The firm has conducted an in depth market research of the firm and has identified that it has major prospects associated with the community’s taste of superior coffee. Therefore, the company will be importing coffee in The Kingdom and subsequently blending it to the taste of the Saudis. The coffee shop will be located on the outskirts of Riyadh on one of the major highways existing the city. The primary target of the firm is the motorists leaving the city because they are fond of drinking the product while travelling. The industry analysis indicates that most of coffee available in the market is the Arabic coffee and introducing imported coffee will present the firm with a marketing leverage. Major competitors are coffeehouses located in the country that are well-established in the market. Therefore, the firm will apply a product differentiation marketing strategy.</a:t>
            </a:r>
            <a:endParaRPr lang="en-US"/>
          </a:p>
        </p:txBody>
      </p:sp>
    </p:spTree>
    <p:extLst>
      <p:ext uri="{BB962C8B-B14F-4D97-AF65-F5344CB8AC3E}">
        <p14:creationId xmlns:p14="http://schemas.microsoft.com/office/powerpoint/2010/main" val="4737704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Country Description</a:t>
            </a:r>
            <a:endParaRPr lang="en-US"/>
          </a:p>
        </p:txBody>
      </p:sp>
      <p:sp>
        <p:nvSpPr>
          <p:cNvPr id="3" name="Content Placeholder 2"/>
          <p:cNvSpPr>
            <a:spLocks noGrp="1"/>
          </p:cNvSpPr>
          <p:nvPr>
            <p:ph idx="1"/>
          </p:nvPr>
        </p:nvSpPr>
        <p:spPr/>
        <p:txBody>
          <a:bodyPr>
            <a:normAutofit fontScale="85000" lnSpcReduction="20000"/>
          </a:bodyPr>
          <a:lstStyle/>
          <a:p>
            <a:r>
              <a:rPr lang="en-US" dirty="0" smtClean="0"/>
              <a:t>Saudi Arabia is the largest market in the Gulf Cooperation Council (GCC) region</a:t>
            </a:r>
          </a:p>
          <a:p>
            <a:r>
              <a:rPr lang="en-US" dirty="0" smtClean="0"/>
              <a:t>The country has the largest economy in the region with a GDP of $683.7 billion</a:t>
            </a:r>
          </a:p>
          <a:p>
            <a:r>
              <a:rPr lang="en-US" dirty="0" smtClean="0"/>
              <a:t>The Kingdom is also the only members of the G20 in the region, highlighting its economic and political prowess in the Arab World</a:t>
            </a:r>
          </a:p>
          <a:p>
            <a:r>
              <a:rPr lang="en-US" dirty="0" smtClean="0"/>
              <a:t>Business potential is underlined by its crude oil sector that accounts for approximately 26 percent of the international petroleum reserves</a:t>
            </a:r>
          </a:p>
          <a:p>
            <a:r>
              <a:rPr lang="en-US" dirty="0" smtClean="0"/>
              <a:t>However, the government controls most of the economic activities in the market</a:t>
            </a:r>
          </a:p>
          <a:p>
            <a:r>
              <a:rPr lang="en-US" dirty="0" smtClean="0"/>
              <a:t>Nonetheless, the government has embarked on a stringent economic and social changes that are directed towards enhancing the economic growth under the country’s Vision 2030</a:t>
            </a:r>
          </a:p>
          <a:p>
            <a:r>
              <a:rPr lang="en-US" dirty="0" smtClean="0"/>
              <a:t>Other barriers that may negatively affect foreign companies to make successful entry into the market include terrorist threats, gender discrimination, and overdependence on petroleum as the main contributor to the national GDP (Al-</a:t>
            </a:r>
            <a:r>
              <a:rPr lang="en-US" dirty="0" err="1" smtClean="0"/>
              <a:t>Janadi</a:t>
            </a:r>
            <a:r>
              <a:rPr lang="en-US" dirty="0" smtClean="0"/>
              <a:t>, Abdul Rahman, &amp; </a:t>
            </a:r>
            <a:r>
              <a:rPr lang="en-US" dirty="0" err="1" smtClean="0"/>
              <a:t>Alazzani</a:t>
            </a:r>
            <a:r>
              <a:rPr lang="en-US" dirty="0" smtClean="0"/>
              <a:t>, 2016)</a:t>
            </a:r>
            <a:endParaRPr lang="en-US" dirty="0"/>
          </a:p>
        </p:txBody>
      </p:sp>
    </p:spTree>
    <p:extLst>
      <p:ext uri="{BB962C8B-B14F-4D97-AF65-F5344CB8AC3E}">
        <p14:creationId xmlns:p14="http://schemas.microsoft.com/office/powerpoint/2010/main" val="12130213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Business Description</a:t>
            </a:r>
            <a:endParaRPr lang="en-US"/>
          </a:p>
        </p:txBody>
      </p:sp>
      <p:sp>
        <p:nvSpPr>
          <p:cNvPr id="3" name="Content Placeholder 2"/>
          <p:cNvSpPr>
            <a:spLocks noGrp="1"/>
          </p:cNvSpPr>
          <p:nvPr>
            <p:ph idx="1"/>
          </p:nvPr>
        </p:nvSpPr>
        <p:spPr/>
        <p:txBody>
          <a:bodyPr>
            <a:normAutofit fontScale="85000" lnSpcReduction="10000"/>
          </a:bodyPr>
          <a:lstStyle/>
          <a:p>
            <a:r>
              <a:rPr lang="en-US" err="1" smtClean="0"/>
              <a:t>Benali</a:t>
            </a:r>
            <a:r>
              <a:rPr lang="en-US" smtClean="0"/>
              <a:t> is a startup company that will specialize in the provision of coffee beverages</a:t>
            </a:r>
          </a:p>
          <a:p>
            <a:r>
              <a:rPr lang="en-US" smtClean="0"/>
              <a:t>The firm has identified the need to invest in the country primarily because of the dynamic market</a:t>
            </a:r>
          </a:p>
          <a:p>
            <a:r>
              <a:rPr lang="en-US" smtClean="0"/>
              <a:t>Coffee is one of the most popular beverages in the region and therefore the firm anticipates to have a positive response in the market</a:t>
            </a:r>
          </a:p>
          <a:p>
            <a:r>
              <a:rPr lang="en-US" smtClean="0"/>
              <a:t>The company will be importing coffee from major coffee producers in the world including Brazil and Guatemala</a:t>
            </a:r>
          </a:p>
          <a:p>
            <a:r>
              <a:rPr lang="en-US" smtClean="0"/>
              <a:t>The company will capitalize on the production of different coffee blends that are not popular in the country although it will engage in a rigorous marketing campaign to appeal to the target population</a:t>
            </a:r>
          </a:p>
          <a:p>
            <a:r>
              <a:rPr lang="en-US" smtClean="0"/>
              <a:t>The firm will also focus on differentiating its beverages primarily because most of the coffee consumed in the market is the Arabian coffee</a:t>
            </a:r>
            <a:endParaRPr lang="en-US"/>
          </a:p>
        </p:txBody>
      </p:sp>
    </p:spTree>
    <p:extLst>
      <p:ext uri="{BB962C8B-B14F-4D97-AF65-F5344CB8AC3E}">
        <p14:creationId xmlns:p14="http://schemas.microsoft.com/office/powerpoint/2010/main" val="29300867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Company Structure</a:t>
            </a:r>
            <a:endParaRPr lang="en-US"/>
          </a:p>
        </p:txBody>
      </p:sp>
      <p:sp>
        <p:nvSpPr>
          <p:cNvPr id="3" name="Content Placeholder 2"/>
          <p:cNvSpPr>
            <a:spLocks noGrp="1"/>
          </p:cNvSpPr>
          <p:nvPr>
            <p:ph idx="1"/>
          </p:nvPr>
        </p:nvSpPr>
        <p:spPr/>
        <p:txBody>
          <a:bodyPr>
            <a:normAutofit fontScale="92500" lnSpcReduction="20000"/>
          </a:bodyPr>
          <a:lstStyle/>
          <a:p>
            <a:r>
              <a:rPr lang="en-US" dirty="0" smtClean="0"/>
              <a:t>The firm legal structure is a limited liability company with two directors</a:t>
            </a:r>
          </a:p>
          <a:p>
            <a:r>
              <a:rPr lang="en-US" dirty="0" smtClean="0"/>
              <a:t>The directors will oversee the operations of the firm</a:t>
            </a:r>
          </a:p>
          <a:p>
            <a:r>
              <a:rPr lang="en-US" dirty="0" smtClean="0"/>
              <a:t>In addition, the company will also include various departments as highlighted below</a:t>
            </a:r>
          </a:p>
          <a:p>
            <a:pPr lvl="1">
              <a:buFontTx/>
              <a:buChar char="-"/>
            </a:pPr>
            <a:r>
              <a:rPr lang="en-US" dirty="0" smtClean="0"/>
              <a:t>Marketing headed by a marketing manager and staffed by salespersons</a:t>
            </a:r>
          </a:p>
          <a:p>
            <a:pPr lvl="1">
              <a:buFontTx/>
              <a:buChar char="-"/>
            </a:pPr>
            <a:r>
              <a:rPr lang="en-US" dirty="0" smtClean="0"/>
              <a:t>Finance department headed by the financial officer and staffed by the accountant and auditors</a:t>
            </a:r>
          </a:p>
          <a:p>
            <a:pPr lvl="1">
              <a:buFontTx/>
              <a:buChar char="-"/>
            </a:pPr>
            <a:r>
              <a:rPr lang="en-US" dirty="0" smtClean="0"/>
              <a:t>Operations department staffed by operations managers, product developers, and other support staff</a:t>
            </a:r>
          </a:p>
          <a:p>
            <a:r>
              <a:rPr lang="en-US" dirty="0" smtClean="0"/>
              <a:t>The firm’s decision to use the limited liability company is the diminished responsibilities associated with various risks that exempts the owners from such factors as personal income taxes</a:t>
            </a:r>
            <a:endParaRPr lang="en-US" dirty="0"/>
          </a:p>
          <a:p>
            <a:endParaRPr lang="en-US" dirty="0"/>
          </a:p>
        </p:txBody>
      </p:sp>
    </p:spTree>
    <p:extLst>
      <p:ext uri="{BB962C8B-B14F-4D97-AF65-F5344CB8AC3E}">
        <p14:creationId xmlns:p14="http://schemas.microsoft.com/office/powerpoint/2010/main" val="37008085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Organizational Structure</a:t>
            </a:r>
            <a:endParaRPr lang="en-US" dirty="0"/>
          </a:p>
        </p:txBody>
      </p:sp>
      <p:pic>
        <p:nvPicPr>
          <p:cNvPr id="16" name="Content Placeholder 15"/>
          <p:cNvPicPr>
            <a:picLocks noGrp="1" noChangeAspect="1"/>
          </p:cNvPicPr>
          <p:nvPr>
            <p:ph idx="1"/>
          </p:nvPr>
        </p:nvPicPr>
        <p:blipFill>
          <a:blip r:embed="rId2"/>
          <a:stretch>
            <a:fillRect/>
          </a:stretch>
        </p:blipFill>
        <p:spPr>
          <a:xfrm>
            <a:off x="2391507" y="1791713"/>
            <a:ext cx="7343335" cy="4380006"/>
          </a:xfrm>
          <a:prstGeom prst="rect">
            <a:avLst/>
          </a:prstGeom>
        </p:spPr>
      </p:pic>
    </p:spTree>
    <p:extLst>
      <p:ext uri="{BB962C8B-B14F-4D97-AF65-F5344CB8AC3E}">
        <p14:creationId xmlns:p14="http://schemas.microsoft.com/office/powerpoint/2010/main" val="8241185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Market Analysis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Saudi Arabia is one of the leading consumers of coffee in the world</a:t>
            </a:r>
          </a:p>
          <a:p>
            <a:r>
              <a:rPr lang="en-US" dirty="0" smtClean="0"/>
              <a:t>The country’s consumption of coffee is highlighted by various statistics as demonstrated below:</a:t>
            </a:r>
          </a:p>
          <a:p>
            <a:pPr lvl="1">
              <a:buFontTx/>
              <a:buChar char="-"/>
            </a:pPr>
            <a:r>
              <a:rPr lang="en-US" dirty="0" smtClean="0"/>
              <a:t>Coffee sales in the country rose by 77% in the year 2016 surpassing other popular beverages as tea</a:t>
            </a:r>
          </a:p>
          <a:p>
            <a:pPr lvl="1">
              <a:buFontTx/>
              <a:buChar char="-"/>
            </a:pPr>
            <a:r>
              <a:rPr lang="en-US" dirty="0" smtClean="0"/>
              <a:t>The coffee market rose by $4 billion in 2014 making the country one of the leading consumers of the commodity in the market</a:t>
            </a:r>
          </a:p>
          <a:p>
            <a:pPr lvl="1">
              <a:buFontTx/>
              <a:buChar char="-"/>
            </a:pPr>
            <a:r>
              <a:rPr lang="en-US" dirty="0" smtClean="0"/>
              <a:t>18,000 tons of coffee worth $54 million are imported in the country</a:t>
            </a:r>
            <a:endParaRPr lang="en-US" dirty="0"/>
          </a:p>
          <a:p>
            <a:r>
              <a:rPr lang="en-US" dirty="0" smtClean="0"/>
              <a:t>The economic performance of the country indicates that most people can afford upmarket coffee beverages because of indicators such as per capital income and households income</a:t>
            </a:r>
          </a:p>
          <a:p>
            <a:r>
              <a:rPr lang="en-US" dirty="0" smtClean="0"/>
              <a:t>The market is also ready to try some of the coffee blends that have not been introduced in the market</a:t>
            </a:r>
            <a:endParaRPr lang="en-US" dirty="0"/>
          </a:p>
        </p:txBody>
      </p:sp>
    </p:spTree>
    <p:extLst>
      <p:ext uri="{BB962C8B-B14F-4D97-AF65-F5344CB8AC3E}">
        <p14:creationId xmlns:p14="http://schemas.microsoft.com/office/powerpoint/2010/main" val="11801965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Industry Analysis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The coffee industry in the international market has recorded significant growth</a:t>
            </a:r>
          </a:p>
          <a:p>
            <a:r>
              <a:rPr lang="en-US" dirty="0" smtClean="0"/>
              <a:t>1.4 billion cups of coffee are consumed daily internationally</a:t>
            </a:r>
          </a:p>
          <a:p>
            <a:r>
              <a:rPr lang="en-US" dirty="0" smtClean="0"/>
              <a:t>Youth are the most target demographical groups in the market because they have been influenced by various media that highlight coffee as commodity associated with popular culture</a:t>
            </a:r>
          </a:p>
          <a:p>
            <a:r>
              <a:rPr lang="en-US" dirty="0" smtClean="0"/>
              <a:t>International production of coffee has gained momentum due to the increased marketing opportunities in the world particular in Arab and Western countries</a:t>
            </a:r>
          </a:p>
          <a:p>
            <a:r>
              <a:rPr lang="en-US" dirty="0" smtClean="0"/>
              <a:t>However, there is stiff competition in the industry associated with proliferation of coffee shops, provision of drive-through sales, and increased varieties of coffee products</a:t>
            </a:r>
          </a:p>
          <a:p>
            <a:r>
              <a:rPr lang="en-US" dirty="0" smtClean="0"/>
              <a:t>Nevertheless, the industry is challenged with the health concerns associated with overconsumption of caffeine-based beverages such as coffee, tea, and cocoa (</a:t>
            </a:r>
            <a:r>
              <a:rPr lang="en-US" dirty="0" err="1" smtClean="0"/>
              <a:t>Claar</a:t>
            </a:r>
            <a:r>
              <a:rPr lang="en-US" dirty="0" smtClean="0"/>
              <a:t> &amp; </a:t>
            </a:r>
            <a:r>
              <a:rPr lang="en-US" dirty="0" err="1" smtClean="0"/>
              <a:t>Haight</a:t>
            </a:r>
            <a:r>
              <a:rPr lang="en-US" dirty="0" smtClean="0"/>
              <a:t>, 2015)</a:t>
            </a:r>
            <a:endParaRPr lang="en-US" dirty="0"/>
          </a:p>
        </p:txBody>
      </p:sp>
    </p:spTree>
    <p:extLst>
      <p:ext uri="{BB962C8B-B14F-4D97-AF65-F5344CB8AC3E}">
        <p14:creationId xmlns:p14="http://schemas.microsoft.com/office/powerpoint/2010/main" val="28710832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Competition Analysis</a:t>
            </a:r>
            <a:endParaRPr lang="en-US" dirty="0"/>
          </a:p>
        </p:txBody>
      </p:sp>
      <p:sp>
        <p:nvSpPr>
          <p:cNvPr id="3" name="Content Placeholder 2"/>
          <p:cNvSpPr>
            <a:spLocks noGrp="1"/>
          </p:cNvSpPr>
          <p:nvPr>
            <p:ph idx="1"/>
          </p:nvPr>
        </p:nvSpPr>
        <p:spPr/>
        <p:txBody>
          <a:bodyPr>
            <a:normAutofit fontScale="92500" lnSpcReduction="20000"/>
          </a:bodyPr>
          <a:lstStyle/>
          <a:p>
            <a:r>
              <a:rPr lang="en-US" dirty="0" err="1" smtClean="0"/>
              <a:t>Benali</a:t>
            </a:r>
            <a:r>
              <a:rPr lang="en-US" dirty="0" smtClean="0"/>
              <a:t> anticipates competition from a variety of businesses, processors, and beverages</a:t>
            </a:r>
          </a:p>
          <a:p>
            <a:r>
              <a:rPr lang="en-US" dirty="0" smtClean="0"/>
              <a:t>There is a proliferation of coffee cafes in the market that may present aggressive competition in the market</a:t>
            </a:r>
          </a:p>
          <a:p>
            <a:r>
              <a:rPr lang="en-US" dirty="0" smtClean="0"/>
              <a:t>Additionally, tea is still a very popular beverage and has been a traditional favorite for most countries in the region for many centuries</a:t>
            </a:r>
          </a:p>
          <a:p>
            <a:r>
              <a:rPr lang="en-US" dirty="0" smtClean="0"/>
              <a:t>Government opening up its market to foreign companies means that there will be many providers in the market, which will result with many foreigners entering the market</a:t>
            </a:r>
          </a:p>
          <a:p>
            <a:r>
              <a:rPr lang="en-US" dirty="0" smtClean="0"/>
              <a:t>Well-established restaurants will be influential competitors because they have acquired the required market share and significant percentage of loyal customers within the target population (Al-</a:t>
            </a:r>
            <a:r>
              <a:rPr lang="en-US" dirty="0" err="1" smtClean="0"/>
              <a:t>Abdulkader</a:t>
            </a:r>
            <a:r>
              <a:rPr lang="en-US" dirty="0" smtClean="0"/>
              <a:t>, Al-</a:t>
            </a:r>
            <a:r>
              <a:rPr lang="en-US" dirty="0" err="1" smtClean="0"/>
              <a:t>Namazi</a:t>
            </a:r>
            <a:r>
              <a:rPr lang="en-US" dirty="0" smtClean="0"/>
              <a:t>, </a:t>
            </a:r>
            <a:r>
              <a:rPr lang="en-US" dirty="0" err="1" smtClean="0"/>
              <a:t>Alturki</a:t>
            </a:r>
            <a:r>
              <a:rPr lang="en-US" dirty="0" smtClean="0"/>
              <a:t>, Al-</a:t>
            </a:r>
            <a:r>
              <a:rPr lang="en-US" dirty="0" err="1" smtClean="0"/>
              <a:t>Khuraish</a:t>
            </a:r>
            <a:r>
              <a:rPr lang="en-US" dirty="0" smtClean="0"/>
              <a:t>, &amp; Al-</a:t>
            </a:r>
            <a:r>
              <a:rPr lang="en-US" dirty="0" err="1" smtClean="0"/>
              <a:t>Dakhil</a:t>
            </a:r>
            <a:r>
              <a:rPr lang="en-US" dirty="0" smtClean="0"/>
              <a:t>, 2018)</a:t>
            </a:r>
            <a:endParaRPr lang="en-US" dirty="0"/>
          </a:p>
        </p:txBody>
      </p:sp>
    </p:spTree>
    <p:extLst>
      <p:ext uri="{BB962C8B-B14F-4D97-AF65-F5344CB8AC3E}">
        <p14:creationId xmlns:p14="http://schemas.microsoft.com/office/powerpoint/2010/main" val="3528070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Marketing Plan</a:t>
            </a:r>
            <a:endParaRPr lang="en-US" dirty="0"/>
          </a:p>
        </p:txBody>
      </p:sp>
      <p:sp>
        <p:nvSpPr>
          <p:cNvPr id="3" name="Content Placeholder 2"/>
          <p:cNvSpPr>
            <a:spLocks noGrp="1"/>
          </p:cNvSpPr>
          <p:nvPr>
            <p:ph idx="1"/>
          </p:nvPr>
        </p:nvSpPr>
        <p:spPr/>
        <p:txBody>
          <a:bodyPr>
            <a:normAutofit fontScale="92500" lnSpcReduction="10000"/>
          </a:bodyPr>
          <a:lstStyle/>
          <a:p>
            <a:r>
              <a:rPr lang="en-US" dirty="0" err="1" smtClean="0"/>
              <a:t>Benali</a:t>
            </a:r>
            <a:r>
              <a:rPr lang="en-US" dirty="0" smtClean="0"/>
              <a:t> intends to attract motorists as its primary target population</a:t>
            </a:r>
          </a:p>
          <a:p>
            <a:r>
              <a:rPr lang="en-US" dirty="0" smtClean="0"/>
              <a:t>Nevertheless, the firm will also ensure that it provides high quality products that will attract other demographics such as people from the city who may visit the coffee shop because of its high quality beverages</a:t>
            </a:r>
          </a:p>
          <a:p>
            <a:r>
              <a:rPr lang="en-US" dirty="0" smtClean="0"/>
              <a:t>The firm’s marketing strategy will be primarily product differentiation, which will be complemented by other marketing strategies such as pricing</a:t>
            </a:r>
          </a:p>
          <a:p>
            <a:r>
              <a:rPr lang="en-US" dirty="0" smtClean="0"/>
              <a:t>Product differential is preferable because it will ensure that </a:t>
            </a:r>
            <a:r>
              <a:rPr lang="en-US" dirty="0" err="1" smtClean="0"/>
              <a:t>Benali</a:t>
            </a:r>
            <a:r>
              <a:rPr lang="en-US" dirty="0" smtClean="0"/>
              <a:t> will attract a market segment that will cultivate loyalty, which will be influential in future marketing endeavors</a:t>
            </a:r>
          </a:p>
          <a:p>
            <a:r>
              <a:rPr lang="en-US" dirty="0" smtClean="0"/>
              <a:t>In addition, the marketing plan will use the latest strategies because Saudi Arabia has incorporate some of the latest technologies such as internet and social media to communicate with the target market</a:t>
            </a:r>
            <a:endParaRPr lang="en-US" dirty="0"/>
          </a:p>
        </p:txBody>
      </p:sp>
    </p:spTree>
    <p:extLst>
      <p:ext uri="{BB962C8B-B14F-4D97-AF65-F5344CB8AC3E}">
        <p14:creationId xmlns:p14="http://schemas.microsoft.com/office/powerpoint/2010/main" val="11931351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Sales Plan</a:t>
            </a:r>
            <a:endParaRPr lang="en-US" dirty="0"/>
          </a:p>
        </p:txBody>
      </p:sp>
      <p:sp>
        <p:nvSpPr>
          <p:cNvPr id="3" name="Content Placeholder 2"/>
          <p:cNvSpPr>
            <a:spLocks noGrp="1"/>
          </p:cNvSpPr>
          <p:nvPr>
            <p:ph idx="1"/>
          </p:nvPr>
        </p:nvSpPr>
        <p:spPr/>
        <p:txBody>
          <a:bodyPr>
            <a:normAutofit/>
          </a:bodyPr>
          <a:lstStyle/>
          <a:p>
            <a:r>
              <a:rPr lang="en-US" dirty="0" smtClean="0"/>
              <a:t>The firm has a number of strategies to enhance its ability of creating revenue for its sustainability and profitability</a:t>
            </a:r>
          </a:p>
          <a:p>
            <a:r>
              <a:rPr lang="en-US" dirty="0" smtClean="0"/>
              <a:t>One of the strategies is communicating and engaging the customer on various platforms</a:t>
            </a:r>
          </a:p>
          <a:p>
            <a:r>
              <a:rPr lang="en-US" dirty="0" smtClean="0"/>
              <a:t>The primary target being motorists means that most of  them use the radio and smartphones when travelling</a:t>
            </a:r>
          </a:p>
          <a:p>
            <a:r>
              <a:rPr lang="en-US" dirty="0" smtClean="0"/>
              <a:t>Therefore, radio adverts and social media messages will be influential in ensuring that the organization can engage the customers efficiently</a:t>
            </a:r>
          </a:p>
          <a:p>
            <a:r>
              <a:rPr lang="en-US" dirty="0" smtClean="0"/>
              <a:t>In addition, the firm will also hire an effective marketing team that will be responsible of spreading the news about the existence of its products</a:t>
            </a:r>
          </a:p>
        </p:txBody>
      </p:sp>
    </p:spTree>
    <p:extLst>
      <p:ext uri="{BB962C8B-B14F-4D97-AF65-F5344CB8AC3E}">
        <p14:creationId xmlns:p14="http://schemas.microsoft.com/office/powerpoint/2010/main" val="16768169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Operational Plan</a:t>
            </a:r>
            <a:endParaRPr lang="en-US" dirty="0"/>
          </a:p>
        </p:txBody>
      </p:sp>
      <p:sp>
        <p:nvSpPr>
          <p:cNvPr id="3" name="Content Placeholder 2"/>
          <p:cNvSpPr>
            <a:spLocks noGrp="1"/>
          </p:cNvSpPr>
          <p:nvPr>
            <p:ph sz="half" idx="1"/>
          </p:nvPr>
        </p:nvSpPr>
        <p:spPr/>
        <p:txBody>
          <a:bodyPr>
            <a:normAutofit/>
          </a:bodyPr>
          <a:lstStyle/>
          <a:p>
            <a:r>
              <a:rPr lang="en-US" dirty="0" err="1" smtClean="0"/>
              <a:t>Benali</a:t>
            </a:r>
            <a:r>
              <a:rPr lang="en-US" dirty="0" smtClean="0"/>
              <a:t> will be outsourcing its coffee from major coffee producers in the world</a:t>
            </a:r>
          </a:p>
          <a:p>
            <a:r>
              <a:rPr lang="en-US" dirty="0" smtClean="0"/>
              <a:t>The firm will be processing the coffee in its established plant in Saudi Arabia and the different blends will be transported to its store in one of the major highways of the city</a:t>
            </a:r>
          </a:p>
          <a:p>
            <a:r>
              <a:rPr lang="en-US" dirty="0" smtClean="0"/>
              <a:t>The brewer will blend the coffee in the stores  in different flavors</a:t>
            </a:r>
            <a:endParaRPr lang="en-US" dirty="0"/>
          </a:p>
        </p:txBody>
      </p:sp>
      <p:pic>
        <p:nvPicPr>
          <p:cNvPr id="5" name="Content Placeholder 4"/>
          <p:cNvPicPr>
            <a:picLocks noGrp="1" noChangeAspect="1"/>
          </p:cNvPicPr>
          <p:nvPr>
            <p:ph sz="half" idx="2"/>
          </p:nvPr>
        </p:nvPicPr>
        <p:blipFill>
          <a:blip r:embed="rId2">
            <a:duotone>
              <a:prstClr val="black"/>
              <a:schemeClr val="accent2">
                <a:tint val="45000"/>
                <a:satMod val="400000"/>
              </a:schemeClr>
            </a:duotone>
          </a:blip>
          <a:stretch>
            <a:fillRect/>
          </a:stretch>
        </p:blipFill>
        <p:spPr>
          <a:xfrm>
            <a:off x="6172200" y="0"/>
            <a:ext cx="6019800" cy="6991643"/>
          </a:xfrm>
          <a:prstGeom prst="rect">
            <a:avLst/>
          </a:prstGeom>
        </p:spPr>
      </p:pic>
    </p:spTree>
    <p:extLst>
      <p:ext uri="{BB962C8B-B14F-4D97-AF65-F5344CB8AC3E}">
        <p14:creationId xmlns:p14="http://schemas.microsoft.com/office/powerpoint/2010/main" val="21633505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Budget</a:t>
            </a:r>
            <a:endParaRPr lang="en-US" dirty="0"/>
          </a:p>
        </p:txBody>
      </p:sp>
      <p:sp>
        <p:nvSpPr>
          <p:cNvPr id="6" name="Content Placeholder 5"/>
          <p:cNvSpPr>
            <a:spLocks noGrp="1"/>
          </p:cNvSpPr>
          <p:nvPr>
            <p:ph sz="half" idx="1"/>
          </p:nvPr>
        </p:nvSpPr>
        <p:spPr/>
        <p:txBody>
          <a:bodyPr>
            <a:normAutofit fontScale="92500" lnSpcReduction="20000"/>
          </a:bodyPr>
          <a:lstStyle/>
          <a:p>
            <a:r>
              <a:rPr lang="en-US" dirty="0" smtClean="0"/>
              <a:t>The firm will invest $300,000 as the startup capital</a:t>
            </a:r>
          </a:p>
          <a:p>
            <a:r>
              <a:rPr lang="en-US" dirty="0" smtClean="0"/>
              <a:t>The primary cost drivers during the startup will include</a:t>
            </a:r>
          </a:p>
          <a:p>
            <a:pPr lvl="1">
              <a:buFontTx/>
              <a:buChar char="-"/>
            </a:pPr>
            <a:r>
              <a:rPr lang="en-US" dirty="0" smtClean="0"/>
              <a:t>Premises</a:t>
            </a:r>
          </a:p>
          <a:p>
            <a:pPr lvl="1">
              <a:buFontTx/>
              <a:buChar char="-"/>
            </a:pPr>
            <a:r>
              <a:rPr lang="en-US" dirty="0" smtClean="0"/>
              <a:t>Wages</a:t>
            </a:r>
          </a:p>
          <a:p>
            <a:pPr lvl="1">
              <a:buFontTx/>
              <a:buChar char="-"/>
            </a:pPr>
            <a:r>
              <a:rPr lang="en-US" dirty="0" smtClean="0"/>
              <a:t>Equipment</a:t>
            </a:r>
          </a:p>
          <a:p>
            <a:pPr lvl="1">
              <a:buFontTx/>
              <a:buChar char="-"/>
            </a:pPr>
            <a:r>
              <a:rPr lang="en-US" dirty="0" smtClean="0"/>
              <a:t>Store furniture</a:t>
            </a:r>
          </a:p>
          <a:p>
            <a:pPr lvl="1">
              <a:buFontTx/>
              <a:buChar char="-"/>
            </a:pPr>
            <a:r>
              <a:rPr lang="en-US" dirty="0" smtClean="0"/>
              <a:t>Marketing</a:t>
            </a:r>
          </a:p>
          <a:p>
            <a:pPr lvl="1">
              <a:buFontTx/>
              <a:buChar char="-"/>
            </a:pPr>
            <a:r>
              <a:rPr lang="en-US" dirty="0" smtClean="0"/>
              <a:t>Inventory</a:t>
            </a:r>
          </a:p>
          <a:p>
            <a:pPr lvl="1">
              <a:buFontTx/>
              <a:buChar char="-"/>
            </a:pPr>
            <a:r>
              <a:rPr lang="en-US" dirty="0" smtClean="0"/>
              <a:t>Transport</a:t>
            </a:r>
          </a:p>
        </p:txBody>
      </p:sp>
      <p:graphicFrame>
        <p:nvGraphicFramePr>
          <p:cNvPr id="8" name="Content Placeholder 7"/>
          <p:cNvGraphicFramePr>
            <a:graphicFrameLocks noGrp="1"/>
          </p:cNvGraphicFramePr>
          <p:nvPr>
            <p:ph sz="half" idx="2"/>
            <p:extLst>
              <p:ext uri="{D42A27DB-BD31-4B8C-83A1-F6EECF244321}">
                <p14:modId xmlns:p14="http://schemas.microsoft.com/office/powerpoint/2010/main" val="823167689"/>
              </p:ext>
            </p:extLst>
          </p:nvPr>
        </p:nvGraphicFramePr>
        <p:xfrm>
          <a:off x="6625883" y="2236764"/>
          <a:ext cx="4346917" cy="3826411"/>
        </p:xfrm>
        <a:graphic>
          <a:graphicData uri="http://schemas.openxmlformats.org/drawingml/2006/table">
            <a:tbl>
              <a:tblPr>
                <a:tableStyleId>{5C22544A-7EE6-4342-B048-85BDC9FD1C3A}</a:tableStyleId>
              </a:tblPr>
              <a:tblGrid>
                <a:gridCol w="3082359"/>
                <a:gridCol w="1264558"/>
              </a:tblGrid>
              <a:tr h="409526">
                <a:tc>
                  <a:txBody>
                    <a:bodyPr/>
                    <a:lstStyle/>
                    <a:p>
                      <a:pPr algn="l" fontAlgn="b"/>
                      <a:r>
                        <a:rPr lang="en-US" sz="1800" b="1" u="none" strike="noStrike" dirty="0" smtClean="0">
                          <a:effectLst/>
                        </a:rPr>
                        <a:t>Activity</a:t>
                      </a:r>
                      <a:endParaRPr lang="en-US" sz="11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800" b="1" u="none" strike="noStrike" dirty="0" smtClean="0">
                          <a:effectLst/>
                        </a:rPr>
                        <a:t>Cost($)</a:t>
                      </a:r>
                      <a:endParaRPr lang="en-US" sz="1100" b="1" i="0" u="none" strike="noStrike" dirty="0">
                        <a:solidFill>
                          <a:srgbClr val="000000"/>
                        </a:solidFill>
                        <a:effectLst/>
                        <a:latin typeface="Calibri" panose="020F0502020204030204" pitchFamily="34" charset="0"/>
                      </a:endParaRPr>
                    </a:p>
                  </a:txBody>
                  <a:tcPr marL="9525" marR="9525" marT="9525" marB="0" anchor="b"/>
                </a:tc>
              </a:tr>
              <a:tr h="409526">
                <a:tc>
                  <a:txBody>
                    <a:bodyPr/>
                    <a:lstStyle/>
                    <a:p>
                      <a:pPr algn="l" fontAlgn="b"/>
                      <a:r>
                        <a:rPr lang="en-US" sz="1100" u="none" strike="noStrike">
                          <a:effectLst/>
                        </a:rPr>
                        <a:t>Premises</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40,000</a:t>
                      </a:r>
                      <a:endParaRPr lang="en-US" sz="1100" b="0" i="0" u="none" strike="noStrike">
                        <a:solidFill>
                          <a:srgbClr val="000000"/>
                        </a:solidFill>
                        <a:effectLst/>
                        <a:latin typeface="Calibri" panose="020F0502020204030204" pitchFamily="34" charset="0"/>
                      </a:endParaRPr>
                    </a:p>
                  </a:txBody>
                  <a:tcPr marL="9525" marR="9525" marT="9525" marB="0" anchor="b"/>
                </a:tc>
              </a:tr>
              <a:tr h="409526">
                <a:tc>
                  <a:txBody>
                    <a:bodyPr/>
                    <a:lstStyle/>
                    <a:p>
                      <a:pPr algn="l" fontAlgn="b"/>
                      <a:r>
                        <a:rPr lang="en-US" sz="1100" u="none" strike="noStrike">
                          <a:effectLst/>
                        </a:rPr>
                        <a:t>Wages</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35,000</a:t>
                      </a:r>
                      <a:endParaRPr lang="en-US" sz="1100" b="0" i="0" u="none" strike="noStrike">
                        <a:solidFill>
                          <a:srgbClr val="000000"/>
                        </a:solidFill>
                        <a:effectLst/>
                        <a:latin typeface="Calibri" panose="020F0502020204030204" pitchFamily="34" charset="0"/>
                      </a:endParaRPr>
                    </a:p>
                  </a:txBody>
                  <a:tcPr marL="9525" marR="9525" marT="9525" marB="0" anchor="b"/>
                </a:tc>
              </a:tr>
              <a:tr h="409526">
                <a:tc>
                  <a:txBody>
                    <a:bodyPr/>
                    <a:lstStyle/>
                    <a:p>
                      <a:pPr algn="l" fontAlgn="b"/>
                      <a:r>
                        <a:rPr lang="en-US" sz="1100" u="none" strike="noStrike">
                          <a:effectLst/>
                        </a:rPr>
                        <a:t>Equipment</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45,000</a:t>
                      </a:r>
                      <a:endParaRPr lang="en-US" sz="1100" b="0" i="0" u="none" strike="noStrike">
                        <a:solidFill>
                          <a:srgbClr val="000000"/>
                        </a:solidFill>
                        <a:effectLst/>
                        <a:latin typeface="Calibri" panose="020F0502020204030204" pitchFamily="34" charset="0"/>
                      </a:endParaRPr>
                    </a:p>
                  </a:txBody>
                  <a:tcPr marL="9525" marR="9525" marT="9525" marB="0" anchor="b"/>
                </a:tc>
              </a:tr>
              <a:tr h="409526">
                <a:tc>
                  <a:txBody>
                    <a:bodyPr/>
                    <a:lstStyle/>
                    <a:p>
                      <a:pPr algn="l" fontAlgn="b"/>
                      <a:r>
                        <a:rPr lang="en-US" sz="1100" u="none" strike="noStrike">
                          <a:effectLst/>
                        </a:rPr>
                        <a:t>Store Furniture</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dirty="0">
                          <a:effectLst/>
                        </a:rPr>
                        <a:t>40,000</a:t>
                      </a:r>
                      <a:endParaRPr lang="en-US" sz="1100" b="0" i="0" u="none" strike="noStrike" dirty="0">
                        <a:solidFill>
                          <a:srgbClr val="000000"/>
                        </a:solidFill>
                        <a:effectLst/>
                        <a:latin typeface="Calibri" panose="020F0502020204030204" pitchFamily="34" charset="0"/>
                      </a:endParaRPr>
                    </a:p>
                  </a:txBody>
                  <a:tcPr marL="9525" marR="9525" marT="9525" marB="0" anchor="b"/>
                </a:tc>
              </a:tr>
              <a:tr h="409526">
                <a:tc>
                  <a:txBody>
                    <a:bodyPr/>
                    <a:lstStyle/>
                    <a:p>
                      <a:pPr algn="l" fontAlgn="b"/>
                      <a:r>
                        <a:rPr lang="en-US" sz="1100" u="none" strike="noStrike">
                          <a:effectLst/>
                        </a:rPr>
                        <a:t>Marketing</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30,000</a:t>
                      </a:r>
                      <a:endParaRPr lang="en-US" sz="1100" b="0" i="0" u="none" strike="noStrike">
                        <a:solidFill>
                          <a:srgbClr val="000000"/>
                        </a:solidFill>
                        <a:effectLst/>
                        <a:latin typeface="Calibri" panose="020F0502020204030204" pitchFamily="34" charset="0"/>
                      </a:endParaRPr>
                    </a:p>
                  </a:txBody>
                  <a:tcPr marL="9525" marR="9525" marT="9525" marB="0" anchor="b"/>
                </a:tc>
              </a:tr>
              <a:tr h="409526">
                <a:tc>
                  <a:txBody>
                    <a:bodyPr/>
                    <a:lstStyle/>
                    <a:p>
                      <a:pPr algn="l" fontAlgn="b"/>
                      <a:r>
                        <a:rPr lang="en-US" sz="1100" u="none" strike="noStrike">
                          <a:effectLst/>
                        </a:rPr>
                        <a:t>Inventory</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50,000</a:t>
                      </a:r>
                      <a:endParaRPr lang="en-US" sz="1100" b="0" i="0" u="none" strike="noStrike">
                        <a:solidFill>
                          <a:srgbClr val="000000"/>
                        </a:solidFill>
                        <a:effectLst/>
                        <a:latin typeface="Calibri" panose="020F0502020204030204" pitchFamily="34" charset="0"/>
                      </a:endParaRPr>
                    </a:p>
                  </a:txBody>
                  <a:tcPr marL="9525" marR="9525" marT="9525" marB="0" anchor="b"/>
                </a:tc>
              </a:tr>
              <a:tr h="409526">
                <a:tc>
                  <a:txBody>
                    <a:bodyPr/>
                    <a:lstStyle/>
                    <a:p>
                      <a:pPr algn="l" fontAlgn="b"/>
                      <a:r>
                        <a:rPr lang="en-US" sz="1100" u="none" strike="noStrike">
                          <a:effectLst/>
                        </a:rPr>
                        <a:t>Transport</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60,000</a:t>
                      </a:r>
                      <a:endParaRPr lang="en-US" sz="1100" b="0" i="0" u="none" strike="noStrike">
                        <a:solidFill>
                          <a:srgbClr val="000000"/>
                        </a:solidFill>
                        <a:effectLst/>
                        <a:latin typeface="Calibri" panose="020F0502020204030204" pitchFamily="34" charset="0"/>
                      </a:endParaRPr>
                    </a:p>
                  </a:txBody>
                  <a:tcPr marL="9525" marR="9525" marT="9525" marB="0" anchor="b"/>
                </a:tc>
              </a:tr>
              <a:tr h="550203">
                <a:tc>
                  <a:txBody>
                    <a:bodyPr/>
                    <a:lstStyle/>
                    <a:p>
                      <a:pPr algn="l" fontAlgn="b"/>
                      <a:r>
                        <a:rPr lang="en-US" sz="1800" b="1" u="none" strike="noStrike" dirty="0">
                          <a:effectLst/>
                        </a:rPr>
                        <a:t>Total</a:t>
                      </a:r>
                      <a:endParaRPr lang="en-US" sz="1800" b="1"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1800" b="1" u="none" strike="noStrike" dirty="0">
                          <a:effectLst/>
                        </a:rPr>
                        <a:t>300,000</a:t>
                      </a:r>
                      <a:endParaRPr lang="en-US" sz="1800" b="1" i="0" u="none" strike="noStrike" dirty="0">
                        <a:solidFill>
                          <a:srgbClr val="000000"/>
                        </a:solidFill>
                        <a:effectLst/>
                        <a:latin typeface="Calibri" panose="020F0502020204030204" pitchFamily="34" charset="0"/>
                      </a:endParaRPr>
                    </a:p>
                  </a:txBody>
                  <a:tcPr marL="9525" marR="9525" marT="9525" marB="0" anchor="b"/>
                </a:tc>
              </a:tr>
            </a:tbl>
          </a:graphicData>
        </a:graphic>
      </p:graphicFrame>
    </p:spTree>
    <p:extLst>
      <p:ext uri="{BB962C8B-B14F-4D97-AF65-F5344CB8AC3E}">
        <p14:creationId xmlns:p14="http://schemas.microsoft.com/office/powerpoint/2010/main" val="25156502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Three Year Financial Statements (Income Statement)</a:t>
            </a:r>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707070906"/>
              </p:ext>
            </p:extLst>
          </p:nvPr>
        </p:nvGraphicFramePr>
        <p:xfrm>
          <a:off x="1280160" y="2194554"/>
          <a:ext cx="8412480" cy="3643536"/>
        </p:xfrm>
        <a:graphic>
          <a:graphicData uri="http://schemas.openxmlformats.org/drawingml/2006/table">
            <a:tbl>
              <a:tblPr>
                <a:tableStyleId>{5C22544A-7EE6-4342-B048-85BDC9FD1C3A}</a:tableStyleId>
              </a:tblPr>
              <a:tblGrid>
                <a:gridCol w="3473693"/>
                <a:gridCol w="1914075"/>
                <a:gridCol w="1512356"/>
                <a:gridCol w="1512356"/>
              </a:tblGrid>
              <a:tr h="280272">
                <a:tc gridSpan="4">
                  <a:txBody>
                    <a:bodyPr/>
                    <a:lstStyle/>
                    <a:p>
                      <a:pPr algn="ctr" fontAlgn="b"/>
                      <a:r>
                        <a:rPr lang="en-US" sz="1100" u="none" strike="noStrike">
                          <a:effectLst/>
                        </a:rPr>
                        <a:t>Income Statements</a:t>
                      </a:r>
                      <a:endParaRPr lang="en-US" sz="1100" b="1" i="0" u="none" strike="noStrike">
                        <a:solidFill>
                          <a:srgbClr val="000000"/>
                        </a:solidFill>
                        <a:effectLst/>
                        <a:latin typeface="Calibri" panose="020F0502020204030204" pitchFamily="34" charset="0"/>
                      </a:endParaRPr>
                    </a:p>
                  </a:txBody>
                  <a:tcPr marL="9525" marR="9525" marT="9525" marB="0" anchor="b"/>
                </a:tc>
                <a:tc hMerge="1">
                  <a:txBody>
                    <a:bodyPr/>
                    <a:lstStyle/>
                    <a:p>
                      <a:endParaRPr lang="en-US"/>
                    </a:p>
                  </a:txBody>
                  <a:tcPr/>
                </a:tc>
                <a:tc hMerge="1">
                  <a:txBody>
                    <a:bodyPr/>
                    <a:lstStyle/>
                    <a:p>
                      <a:endParaRPr lang="en-US"/>
                    </a:p>
                  </a:txBody>
                  <a:tcPr/>
                </a:tc>
                <a:tc hMerge="1">
                  <a:txBody>
                    <a:bodyPr/>
                    <a:lstStyle/>
                    <a:p>
                      <a:endParaRPr lang="en-US"/>
                    </a:p>
                  </a:txBody>
                  <a:tcPr/>
                </a:tc>
              </a:tr>
              <a:tr h="280272">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Year 1</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Year 2</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Year 3</a:t>
                      </a:r>
                      <a:endParaRPr lang="en-US" sz="1100" b="0" i="0" u="none" strike="noStrike">
                        <a:solidFill>
                          <a:srgbClr val="000000"/>
                        </a:solidFill>
                        <a:effectLst/>
                        <a:latin typeface="Calibri" panose="020F0502020204030204" pitchFamily="34" charset="0"/>
                      </a:endParaRPr>
                    </a:p>
                  </a:txBody>
                  <a:tcPr marL="9525" marR="9525" marT="9525" marB="0" anchor="b"/>
                </a:tc>
              </a:tr>
              <a:tr h="280272">
                <a:tc>
                  <a:txBody>
                    <a:bodyPr/>
                    <a:lstStyle/>
                    <a:p>
                      <a:pPr algn="l" fontAlgn="b"/>
                      <a:r>
                        <a:rPr lang="en-US" sz="1100" u="none" strike="noStrike">
                          <a:effectLst/>
                        </a:rPr>
                        <a:t>Revenues</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250,000</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300,000</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350,000</a:t>
                      </a:r>
                      <a:endParaRPr lang="en-US" sz="1100" b="0" i="0" u="none" strike="noStrike">
                        <a:solidFill>
                          <a:srgbClr val="000000"/>
                        </a:solidFill>
                        <a:effectLst/>
                        <a:latin typeface="Calibri" panose="020F0502020204030204" pitchFamily="34" charset="0"/>
                      </a:endParaRPr>
                    </a:p>
                  </a:txBody>
                  <a:tcPr marL="9525" marR="9525" marT="9525" marB="0" anchor="b"/>
                </a:tc>
              </a:tr>
              <a:tr h="280272">
                <a:tc>
                  <a:txBody>
                    <a:bodyPr/>
                    <a:lstStyle/>
                    <a:p>
                      <a:pPr algn="l" fontAlgn="b"/>
                      <a:r>
                        <a:rPr lang="en-US" sz="1100" u="none" strike="noStrike">
                          <a:effectLst/>
                        </a:rPr>
                        <a:t>Expenses</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r>
              <a:tr h="280272">
                <a:tc>
                  <a:txBody>
                    <a:bodyPr/>
                    <a:lstStyle/>
                    <a:p>
                      <a:pPr algn="l" fontAlgn="b"/>
                      <a:r>
                        <a:rPr lang="en-US" sz="1100" u="none" strike="noStrike">
                          <a:effectLst/>
                        </a:rPr>
                        <a:t>Cost of goods sold</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30,000</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30,000</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30,000</a:t>
                      </a:r>
                      <a:endParaRPr lang="en-US" sz="1100" b="0" i="0" u="none" strike="noStrike">
                        <a:solidFill>
                          <a:srgbClr val="000000"/>
                        </a:solidFill>
                        <a:effectLst/>
                        <a:latin typeface="Calibri" panose="020F0502020204030204" pitchFamily="34" charset="0"/>
                      </a:endParaRPr>
                    </a:p>
                  </a:txBody>
                  <a:tcPr marL="9525" marR="9525" marT="9525" marB="0" anchor="b"/>
                </a:tc>
              </a:tr>
              <a:tr h="280272">
                <a:tc>
                  <a:txBody>
                    <a:bodyPr/>
                    <a:lstStyle/>
                    <a:p>
                      <a:pPr algn="l" fontAlgn="b"/>
                      <a:r>
                        <a:rPr lang="en-US" sz="1100" u="none" strike="noStrike">
                          <a:effectLst/>
                        </a:rPr>
                        <a:t>Commissions expense</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           12,500 </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     15,000 </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     17,500 </a:t>
                      </a:r>
                      <a:endParaRPr lang="en-US" sz="1100" b="0" i="0" u="none" strike="noStrike">
                        <a:solidFill>
                          <a:srgbClr val="000000"/>
                        </a:solidFill>
                        <a:effectLst/>
                        <a:latin typeface="Calibri" panose="020F0502020204030204" pitchFamily="34" charset="0"/>
                      </a:endParaRPr>
                    </a:p>
                  </a:txBody>
                  <a:tcPr marL="9525" marR="9525" marT="9525" marB="0" anchor="b"/>
                </a:tc>
              </a:tr>
              <a:tr h="280272">
                <a:tc>
                  <a:txBody>
                    <a:bodyPr/>
                    <a:lstStyle/>
                    <a:p>
                      <a:pPr algn="l" fontAlgn="b"/>
                      <a:r>
                        <a:rPr lang="en-US" sz="1100" u="none" strike="noStrike">
                          <a:effectLst/>
                        </a:rPr>
                        <a:t>Supply expense</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50,000</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50,000</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50,000</a:t>
                      </a:r>
                      <a:endParaRPr lang="en-US" sz="1100" b="0" i="0" u="none" strike="noStrike">
                        <a:solidFill>
                          <a:srgbClr val="000000"/>
                        </a:solidFill>
                        <a:effectLst/>
                        <a:latin typeface="Calibri" panose="020F0502020204030204" pitchFamily="34" charset="0"/>
                      </a:endParaRPr>
                    </a:p>
                  </a:txBody>
                  <a:tcPr marL="9525" marR="9525" marT="9525" marB="0" anchor="b"/>
                </a:tc>
              </a:tr>
              <a:tr h="280272">
                <a:tc>
                  <a:txBody>
                    <a:bodyPr/>
                    <a:lstStyle/>
                    <a:p>
                      <a:pPr algn="l" fontAlgn="b"/>
                      <a:r>
                        <a:rPr lang="en-US" sz="1100" u="none" strike="noStrike">
                          <a:effectLst/>
                        </a:rPr>
                        <a:t>Equipment</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45,000</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45,000</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45,000</a:t>
                      </a:r>
                      <a:endParaRPr lang="en-US" sz="1100" b="0" i="0" u="none" strike="noStrike">
                        <a:solidFill>
                          <a:srgbClr val="000000"/>
                        </a:solidFill>
                        <a:effectLst/>
                        <a:latin typeface="Calibri" panose="020F0502020204030204" pitchFamily="34" charset="0"/>
                      </a:endParaRPr>
                    </a:p>
                  </a:txBody>
                  <a:tcPr marL="9525" marR="9525" marT="9525" marB="0" anchor="b"/>
                </a:tc>
              </a:tr>
              <a:tr h="280272">
                <a:tc>
                  <a:txBody>
                    <a:bodyPr/>
                    <a:lstStyle/>
                    <a:p>
                      <a:pPr algn="l" fontAlgn="b"/>
                      <a:r>
                        <a:rPr lang="en-US" sz="1100" u="none" strike="noStrike">
                          <a:effectLst/>
                        </a:rPr>
                        <a:t>Marketing</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30,000</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30,000</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30,000</a:t>
                      </a:r>
                      <a:endParaRPr lang="en-US" sz="1100" b="0" i="0" u="none" strike="noStrike">
                        <a:solidFill>
                          <a:srgbClr val="000000"/>
                        </a:solidFill>
                        <a:effectLst/>
                        <a:latin typeface="Calibri" panose="020F0502020204030204" pitchFamily="34" charset="0"/>
                      </a:endParaRPr>
                    </a:p>
                  </a:txBody>
                  <a:tcPr marL="9525" marR="9525" marT="9525" marB="0" anchor="b"/>
                </a:tc>
              </a:tr>
              <a:tr h="280272">
                <a:tc>
                  <a:txBody>
                    <a:bodyPr/>
                    <a:lstStyle/>
                    <a:p>
                      <a:pPr algn="l" fontAlgn="b"/>
                      <a:r>
                        <a:rPr lang="en-US" sz="1100" u="none" strike="noStrike">
                          <a:effectLst/>
                        </a:rPr>
                        <a:t>Interest</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           37,500 </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     45,000 </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     52,500 </a:t>
                      </a:r>
                      <a:endParaRPr lang="en-US" sz="1100" b="0" i="0" u="none" strike="noStrike">
                        <a:solidFill>
                          <a:srgbClr val="000000"/>
                        </a:solidFill>
                        <a:effectLst/>
                        <a:latin typeface="Calibri" panose="020F0502020204030204" pitchFamily="34" charset="0"/>
                      </a:endParaRPr>
                    </a:p>
                  </a:txBody>
                  <a:tcPr marL="9525" marR="9525" marT="9525" marB="0" anchor="b"/>
                </a:tc>
              </a:tr>
              <a:tr h="280272">
                <a:tc>
                  <a:txBody>
                    <a:bodyPr/>
                    <a:lstStyle/>
                    <a:p>
                      <a:pPr algn="l" fontAlgn="b"/>
                      <a:r>
                        <a:rPr lang="en-US" sz="1100" u="none" strike="noStrike">
                          <a:effectLst/>
                        </a:rPr>
                        <a:t>Total Expenses</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205,000</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215,000</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225,000</a:t>
                      </a:r>
                      <a:endParaRPr lang="en-US" sz="1100" b="0" i="0" u="none" strike="noStrike">
                        <a:solidFill>
                          <a:srgbClr val="000000"/>
                        </a:solidFill>
                        <a:effectLst/>
                        <a:latin typeface="Calibri" panose="020F0502020204030204" pitchFamily="34" charset="0"/>
                      </a:endParaRPr>
                    </a:p>
                  </a:txBody>
                  <a:tcPr marL="9525" marR="9525" marT="9525" marB="0" anchor="b"/>
                </a:tc>
              </a:tr>
              <a:tr h="280272">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r>
              <a:tr h="280272">
                <a:tc>
                  <a:txBody>
                    <a:bodyPr/>
                    <a:lstStyle/>
                    <a:p>
                      <a:pPr algn="l" fontAlgn="b"/>
                      <a:r>
                        <a:rPr lang="en-US" sz="1100" u="none" strike="noStrike">
                          <a:effectLst/>
                        </a:rPr>
                        <a:t>Net Income</a:t>
                      </a:r>
                      <a:endParaRPr lang="en-US" sz="11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45,000</a:t>
                      </a:r>
                      <a:endParaRPr lang="en-US" sz="11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85,000</a:t>
                      </a:r>
                      <a:endParaRPr lang="en-US" sz="11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dirty="0">
                          <a:effectLst/>
                        </a:rPr>
                        <a:t>125,000</a:t>
                      </a:r>
                      <a:endParaRPr lang="en-US" sz="1100" b="1" i="0" u="none" strike="noStrike" dirty="0">
                        <a:solidFill>
                          <a:srgbClr val="000000"/>
                        </a:solidFill>
                        <a:effectLst/>
                        <a:latin typeface="Calibri" panose="020F0502020204030204" pitchFamily="34" charset="0"/>
                      </a:endParaRPr>
                    </a:p>
                  </a:txBody>
                  <a:tcPr marL="9525" marR="9525" marT="9525" marB="0" anchor="b"/>
                </a:tc>
              </a:tr>
            </a:tbl>
          </a:graphicData>
        </a:graphic>
      </p:graphicFrame>
    </p:spTree>
    <p:extLst>
      <p:ext uri="{BB962C8B-B14F-4D97-AF65-F5344CB8AC3E}">
        <p14:creationId xmlns:p14="http://schemas.microsoft.com/office/powerpoint/2010/main" val="17383299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Cash Flows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62888144"/>
              </p:ext>
            </p:extLst>
          </p:nvPr>
        </p:nvGraphicFramePr>
        <p:xfrm>
          <a:off x="2138289" y="1899140"/>
          <a:ext cx="6597748" cy="3643530"/>
        </p:xfrm>
        <a:graphic>
          <a:graphicData uri="http://schemas.openxmlformats.org/drawingml/2006/table">
            <a:tbl>
              <a:tblPr>
                <a:tableStyleId>{5C22544A-7EE6-4342-B048-85BDC9FD1C3A}</a:tableStyleId>
              </a:tblPr>
              <a:tblGrid>
                <a:gridCol w="2391683"/>
                <a:gridCol w="1418517"/>
                <a:gridCol w="1336044"/>
                <a:gridCol w="1451504"/>
              </a:tblGrid>
              <a:tr h="364353">
                <a:tc gridSpan="4">
                  <a:txBody>
                    <a:bodyPr/>
                    <a:lstStyle/>
                    <a:p>
                      <a:pPr algn="ctr" fontAlgn="b"/>
                      <a:r>
                        <a:rPr lang="en-US" sz="1100" u="none" strike="noStrike" dirty="0">
                          <a:effectLst/>
                        </a:rPr>
                        <a:t>Cash Flow Statement</a:t>
                      </a:r>
                      <a:endParaRPr lang="en-US" sz="1100" b="1" i="0" u="none" strike="noStrike" dirty="0">
                        <a:solidFill>
                          <a:srgbClr val="000000"/>
                        </a:solidFill>
                        <a:effectLst/>
                        <a:latin typeface="Calibri" panose="020F0502020204030204" pitchFamily="34" charset="0"/>
                      </a:endParaRPr>
                    </a:p>
                  </a:txBody>
                  <a:tcPr marL="9525" marR="9525" marT="9525" marB="0" anchor="b"/>
                </a:tc>
                <a:tc hMerge="1">
                  <a:txBody>
                    <a:bodyPr/>
                    <a:lstStyle/>
                    <a:p>
                      <a:endParaRPr lang="en-US"/>
                    </a:p>
                  </a:txBody>
                  <a:tcPr/>
                </a:tc>
                <a:tc hMerge="1">
                  <a:txBody>
                    <a:bodyPr/>
                    <a:lstStyle/>
                    <a:p>
                      <a:endParaRPr lang="en-US"/>
                    </a:p>
                  </a:txBody>
                  <a:tcPr/>
                </a:tc>
                <a:tc hMerge="1">
                  <a:txBody>
                    <a:bodyPr/>
                    <a:lstStyle/>
                    <a:p>
                      <a:endParaRPr lang="en-US"/>
                    </a:p>
                  </a:txBody>
                  <a:tcPr/>
                </a:tc>
              </a:tr>
              <a:tr h="364353">
                <a:tc>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Year 1</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Year 2</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Year 3</a:t>
                      </a:r>
                      <a:endParaRPr lang="en-US" sz="1100" b="0" i="0" u="none" strike="noStrike">
                        <a:solidFill>
                          <a:srgbClr val="000000"/>
                        </a:solidFill>
                        <a:effectLst/>
                        <a:latin typeface="Calibri" panose="020F0502020204030204" pitchFamily="34" charset="0"/>
                      </a:endParaRPr>
                    </a:p>
                  </a:txBody>
                  <a:tcPr marL="9525" marR="9525" marT="9525" marB="0" anchor="b"/>
                </a:tc>
              </a:tr>
              <a:tr h="364353">
                <a:tc>
                  <a:txBody>
                    <a:bodyPr/>
                    <a:lstStyle/>
                    <a:p>
                      <a:pPr algn="l" fontAlgn="b"/>
                      <a:r>
                        <a:rPr lang="en-US" sz="1100" u="none" strike="noStrike">
                          <a:effectLst/>
                        </a:rPr>
                        <a:t>Operating Cash Flow</a:t>
                      </a:r>
                      <a:endParaRPr lang="en-US" sz="11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 $   45,000.00 </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 $  85,000.00 </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 $  125,000.00 </a:t>
                      </a:r>
                      <a:endParaRPr lang="en-US" sz="1100" b="0" i="0" u="none" strike="noStrike">
                        <a:solidFill>
                          <a:srgbClr val="000000"/>
                        </a:solidFill>
                        <a:effectLst/>
                        <a:latin typeface="Calibri" panose="020F0502020204030204" pitchFamily="34" charset="0"/>
                      </a:endParaRPr>
                    </a:p>
                  </a:txBody>
                  <a:tcPr marL="9525" marR="9525" marT="9525" marB="0" anchor="b"/>
                </a:tc>
              </a:tr>
              <a:tr h="364353">
                <a:tc>
                  <a:txBody>
                    <a:bodyPr/>
                    <a:lstStyle/>
                    <a:p>
                      <a:pPr algn="l" fontAlgn="b"/>
                      <a:r>
                        <a:rPr lang="en-US" sz="1100" u="none" strike="noStrike">
                          <a:effectLst/>
                        </a:rPr>
                        <a:t>Investment Cash Flow</a:t>
                      </a:r>
                      <a:endParaRPr lang="en-US" sz="11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 $ (10,000.00)</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 $  10,000.00 </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 $    10,000.00 </a:t>
                      </a:r>
                      <a:endParaRPr lang="en-US" sz="1100" b="0" i="0" u="none" strike="noStrike">
                        <a:solidFill>
                          <a:srgbClr val="000000"/>
                        </a:solidFill>
                        <a:effectLst/>
                        <a:latin typeface="Calibri" panose="020F0502020204030204" pitchFamily="34" charset="0"/>
                      </a:endParaRPr>
                    </a:p>
                  </a:txBody>
                  <a:tcPr marL="9525" marR="9525" marT="9525" marB="0" anchor="b"/>
                </a:tc>
              </a:tr>
              <a:tr h="364353">
                <a:tc>
                  <a:txBody>
                    <a:bodyPr/>
                    <a:lstStyle/>
                    <a:p>
                      <a:pPr algn="l" fontAlgn="b"/>
                      <a:r>
                        <a:rPr lang="en-US" sz="1100" u="none" strike="noStrike">
                          <a:effectLst/>
                        </a:rPr>
                        <a:t>Financing Cash Flow</a:t>
                      </a:r>
                      <a:endParaRPr lang="en-US" sz="11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r>
              <a:tr h="364353">
                <a:tc>
                  <a:txBody>
                    <a:bodyPr/>
                    <a:lstStyle/>
                    <a:p>
                      <a:pPr algn="l" fontAlgn="b"/>
                      <a:r>
                        <a:rPr lang="en-US" sz="1100" u="none" strike="noStrike">
                          <a:effectLst/>
                        </a:rPr>
                        <a:t>Repayment of debt</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 $                   -   </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 $  20,000.00 </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 $    20,000.00 </a:t>
                      </a:r>
                      <a:endParaRPr lang="en-US" sz="1100" b="0" i="0" u="none" strike="noStrike">
                        <a:solidFill>
                          <a:srgbClr val="000000"/>
                        </a:solidFill>
                        <a:effectLst/>
                        <a:latin typeface="Calibri" panose="020F0502020204030204" pitchFamily="34" charset="0"/>
                      </a:endParaRPr>
                    </a:p>
                  </a:txBody>
                  <a:tcPr marL="9525" marR="9525" marT="9525" marB="0" anchor="b"/>
                </a:tc>
              </a:tr>
              <a:tr h="364353">
                <a:tc>
                  <a:txBody>
                    <a:bodyPr/>
                    <a:lstStyle/>
                    <a:p>
                      <a:pPr algn="l" fontAlgn="b"/>
                      <a:r>
                        <a:rPr lang="en-US" sz="1100" u="none" strike="noStrike">
                          <a:effectLst/>
                        </a:rPr>
                        <a:t>Issuance (Equity)</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 $                   -   </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 $                 -   </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 $                   -   </a:t>
                      </a:r>
                      <a:endParaRPr lang="en-US" sz="1100" b="0" i="0" u="none" strike="noStrike">
                        <a:solidFill>
                          <a:srgbClr val="000000"/>
                        </a:solidFill>
                        <a:effectLst/>
                        <a:latin typeface="Calibri" panose="020F0502020204030204" pitchFamily="34" charset="0"/>
                      </a:endParaRPr>
                    </a:p>
                  </a:txBody>
                  <a:tcPr marL="9525" marR="9525" marT="9525" marB="0" anchor="b"/>
                </a:tc>
              </a:tr>
              <a:tr h="364353">
                <a:tc>
                  <a:txBody>
                    <a:bodyPr/>
                    <a:lstStyle/>
                    <a:p>
                      <a:pPr algn="l" fontAlgn="b"/>
                      <a:r>
                        <a:rPr lang="en-US" sz="1100" u="none" strike="noStrike">
                          <a:effectLst/>
                        </a:rPr>
                        <a:t>Cash From Financing</a:t>
                      </a:r>
                      <a:endParaRPr lang="en-US" sz="11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 $                   -   </a:t>
                      </a:r>
                      <a:endParaRPr lang="en-US" sz="11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 $  20,000.00 </a:t>
                      </a:r>
                      <a:endParaRPr lang="en-US" sz="11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 $    20,000.00 </a:t>
                      </a:r>
                      <a:endParaRPr lang="en-US" sz="1100" b="1" i="0" u="none" strike="noStrike">
                        <a:solidFill>
                          <a:srgbClr val="000000"/>
                        </a:solidFill>
                        <a:effectLst/>
                        <a:latin typeface="Calibri" panose="020F0502020204030204" pitchFamily="34" charset="0"/>
                      </a:endParaRPr>
                    </a:p>
                  </a:txBody>
                  <a:tcPr marL="9525" marR="9525" marT="9525" marB="0" anchor="b"/>
                </a:tc>
              </a:tr>
              <a:tr h="364353">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r>
              <a:tr h="364353">
                <a:tc>
                  <a:txBody>
                    <a:bodyPr/>
                    <a:lstStyle/>
                    <a:p>
                      <a:pPr algn="l" fontAlgn="b"/>
                      <a:r>
                        <a:rPr lang="en-US" sz="1100" u="none" strike="noStrike">
                          <a:effectLst/>
                        </a:rPr>
                        <a:t>Closing Balance</a:t>
                      </a:r>
                      <a:endParaRPr lang="en-US" sz="11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 $   35,000.00 </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 $  75,000.00 </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dirty="0">
                          <a:effectLst/>
                        </a:rPr>
                        <a:t> $  115,000.00 </a:t>
                      </a:r>
                      <a:endParaRPr lang="en-US" sz="1100" b="0" i="0" u="none" strike="noStrike" dirty="0">
                        <a:solidFill>
                          <a:srgbClr val="000000"/>
                        </a:solidFill>
                        <a:effectLst/>
                        <a:latin typeface="Calibri" panose="020F0502020204030204" pitchFamily="34" charset="0"/>
                      </a:endParaRPr>
                    </a:p>
                  </a:txBody>
                  <a:tcPr marL="9525" marR="9525" marT="9525" marB="0" anchor="b"/>
                </a:tc>
              </a:tr>
            </a:tbl>
          </a:graphicData>
        </a:graphic>
      </p:graphicFrame>
    </p:spTree>
    <p:extLst>
      <p:ext uri="{BB962C8B-B14F-4D97-AF65-F5344CB8AC3E}">
        <p14:creationId xmlns:p14="http://schemas.microsoft.com/office/powerpoint/2010/main" val="13809797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Business Health Assessment </a:t>
            </a:r>
            <a:endParaRPr lang="en-US" dirty="0"/>
          </a:p>
        </p:txBody>
      </p:sp>
      <p:sp>
        <p:nvSpPr>
          <p:cNvPr id="3" name="Content Placeholder 2"/>
          <p:cNvSpPr>
            <a:spLocks noGrp="1"/>
          </p:cNvSpPr>
          <p:nvPr>
            <p:ph idx="1"/>
          </p:nvPr>
        </p:nvSpPr>
        <p:spPr/>
        <p:txBody>
          <a:bodyPr>
            <a:normAutofit lnSpcReduction="10000"/>
          </a:bodyPr>
          <a:lstStyle/>
          <a:p>
            <a:r>
              <a:rPr lang="en-US" dirty="0" smtClean="0"/>
              <a:t>The cash flows indicate that the firm will be capable of meeting its obligations within the first year and reach a breakeven analysis within the second year</a:t>
            </a:r>
          </a:p>
          <a:p>
            <a:r>
              <a:rPr lang="en-US" dirty="0" smtClean="0"/>
              <a:t>However, for the company to achieve the projected financial results, it is important for the organization to ensure that it is committed to aggressive marketing in the market</a:t>
            </a:r>
          </a:p>
          <a:p>
            <a:r>
              <a:rPr lang="en-US" dirty="0" smtClean="0"/>
              <a:t>In addition, the firm will need to ensure that it can successfully utilize its assets in revenue generation to enhance its ability of remaining liquid in case it needs to quickly offset some of its obligations</a:t>
            </a:r>
          </a:p>
          <a:p>
            <a:r>
              <a:rPr lang="en-US" dirty="0" smtClean="0"/>
              <a:t>The firm will need to invest in other assets such as property and equipment to ascertain that it can meet its long-term obligations</a:t>
            </a:r>
          </a:p>
        </p:txBody>
      </p:sp>
    </p:spTree>
    <p:extLst>
      <p:ext uri="{BB962C8B-B14F-4D97-AF65-F5344CB8AC3E}">
        <p14:creationId xmlns:p14="http://schemas.microsoft.com/office/powerpoint/2010/main" val="27000795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normAutofit lnSpcReduction="10000"/>
          </a:bodyPr>
          <a:lstStyle/>
          <a:p>
            <a:r>
              <a:rPr lang="en-US" dirty="0" err="1" smtClean="0"/>
              <a:t>Benali</a:t>
            </a:r>
            <a:r>
              <a:rPr lang="en-US" dirty="0" smtClean="0"/>
              <a:t> Coffee has the potential of making a positive entry into the Saudi market</a:t>
            </a:r>
          </a:p>
          <a:p>
            <a:r>
              <a:rPr lang="en-US" dirty="0" smtClean="0"/>
              <a:t>However, there are a number of factors that may limit the organization from achieving its objectives including government involvement in the business activities of the country</a:t>
            </a:r>
          </a:p>
          <a:p>
            <a:r>
              <a:rPr lang="en-US" dirty="0" smtClean="0"/>
              <a:t>On the other hand, the market is very promising based on the fact that coffee has increased its consumption in the country significantly over the last few years</a:t>
            </a:r>
          </a:p>
          <a:p>
            <a:r>
              <a:rPr lang="en-US" dirty="0" smtClean="0"/>
              <a:t>Nonetheless, the firm will need to ensure that it is capable of achieving its financial goals through the incorporation of marketing and management strategies influential in improving its performance in the market</a:t>
            </a:r>
            <a:endParaRPr lang="en-US" dirty="0"/>
          </a:p>
        </p:txBody>
      </p:sp>
    </p:spTree>
    <p:extLst>
      <p:ext uri="{BB962C8B-B14F-4D97-AF65-F5344CB8AC3E}">
        <p14:creationId xmlns:p14="http://schemas.microsoft.com/office/powerpoint/2010/main" val="24893798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a:bodyPr>
          <a:lstStyle/>
          <a:p>
            <a:r>
              <a:rPr lang="en-US" dirty="0" smtClean="0"/>
              <a:t>Al-</a:t>
            </a:r>
            <a:r>
              <a:rPr lang="en-US" dirty="0" err="1" smtClean="0"/>
              <a:t>Abdulkader</a:t>
            </a:r>
            <a:r>
              <a:rPr lang="en-US" dirty="0" smtClean="0"/>
              <a:t>, A. M., Al-</a:t>
            </a:r>
            <a:r>
              <a:rPr lang="en-US" dirty="0" err="1" smtClean="0"/>
              <a:t>Namazi</a:t>
            </a:r>
            <a:r>
              <a:rPr lang="en-US" dirty="0" smtClean="0"/>
              <a:t>, A. A., </a:t>
            </a:r>
            <a:r>
              <a:rPr lang="en-US" dirty="0" err="1" smtClean="0"/>
              <a:t>AlTurki</a:t>
            </a:r>
            <a:r>
              <a:rPr lang="en-US" dirty="0" smtClean="0"/>
              <a:t>, T. A., Al-</a:t>
            </a:r>
            <a:r>
              <a:rPr lang="en-US" dirty="0" err="1" smtClean="0"/>
              <a:t>Khuraish</a:t>
            </a:r>
            <a:r>
              <a:rPr lang="en-US" dirty="0" smtClean="0"/>
              <a:t>, M. M., &amp; Al-</a:t>
            </a:r>
            <a:r>
              <a:rPr lang="en-US" dirty="0" err="1" smtClean="0"/>
              <a:t>Dakhil</a:t>
            </a:r>
            <a:r>
              <a:rPr lang="en-US" dirty="0" smtClean="0"/>
              <a:t>, A. I. (2018). Optimizing coffee cultivation and its impact on economic growth and export earnings of the producing countries: The case of Saudi Arabia. </a:t>
            </a:r>
            <a:r>
              <a:rPr lang="en-US" i="1" dirty="0" smtClean="0"/>
              <a:t>Saudi journal of biological sciences</a:t>
            </a:r>
            <a:r>
              <a:rPr lang="en-US" dirty="0" smtClean="0"/>
              <a:t>, </a:t>
            </a:r>
            <a:r>
              <a:rPr lang="en-US" i="1" dirty="0" smtClean="0"/>
              <a:t>25</a:t>
            </a:r>
            <a:r>
              <a:rPr lang="en-US" dirty="0" smtClean="0"/>
              <a:t>(4), 776-782.</a:t>
            </a:r>
          </a:p>
          <a:p>
            <a:r>
              <a:rPr lang="en-US" dirty="0" smtClean="0"/>
              <a:t>Al-</a:t>
            </a:r>
            <a:r>
              <a:rPr lang="en-US" dirty="0" err="1" smtClean="0"/>
              <a:t>Janadi</a:t>
            </a:r>
            <a:r>
              <a:rPr lang="en-US" dirty="0" smtClean="0"/>
              <a:t>, Y., Abdul Rahman, R., &amp; </a:t>
            </a:r>
            <a:r>
              <a:rPr lang="en-US" dirty="0" err="1" smtClean="0"/>
              <a:t>Alazzani</a:t>
            </a:r>
            <a:r>
              <a:rPr lang="en-US" dirty="0" smtClean="0"/>
              <a:t>, A. (2016). Does government ownership affect corporate governance and corporate disclosure? Evidence from Saudi Arabia. </a:t>
            </a:r>
            <a:r>
              <a:rPr lang="en-US" i="1" dirty="0" smtClean="0"/>
              <a:t>Managerial Auditing Journal</a:t>
            </a:r>
            <a:r>
              <a:rPr lang="en-US" dirty="0" smtClean="0"/>
              <a:t>, </a:t>
            </a:r>
            <a:r>
              <a:rPr lang="en-US" i="1" dirty="0" smtClean="0"/>
              <a:t>31</a:t>
            </a:r>
            <a:r>
              <a:rPr lang="en-US" dirty="0" smtClean="0"/>
              <a:t>(8/9), 871-890.</a:t>
            </a:r>
          </a:p>
          <a:p>
            <a:r>
              <a:rPr lang="en-US" dirty="0" err="1" smtClean="0"/>
              <a:t>Claar</a:t>
            </a:r>
            <a:r>
              <a:rPr lang="en-US" dirty="0" smtClean="0"/>
              <a:t>, V. V., &amp; </a:t>
            </a:r>
            <a:r>
              <a:rPr lang="en-US" dirty="0" err="1" smtClean="0"/>
              <a:t>Haight</a:t>
            </a:r>
            <a:r>
              <a:rPr lang="en-US" dirty="0" smtClean="0"/>
              <a:t>, C. E. (2015). Correspondence: Fair Trade Coffee. </a:t>
            </a:r>
            <a:r>
              <a:rPr lang="en-US" i="1" smtClean="0"/>
              <a:t>Journal of Economic Perspectives</a:t>
            </a:r>
            <a:r>
              <a:rPr lang="en-US" smtClean="0"/>
              <a:t>, </a:t>
            </a:r>
            <a:r>
              <a:rPr lang="en-US" i="1" smtClean="0"/>
              <a:t>29</a:t>
            </a:r>
            <a:r>
              <a:rPr lang="en-US" smtClean="0"/>
              <a:t>(1), 215-16.</a:t>
            </a:r>
          </a:p>
          <a:p>
            <a:endParaRPr lang="en-US" dirty="0" smtClean="0"/>
          </a:p>
          <a:p>
            <a:endParaRPr lang="en-US" dirty="0" smtClean="0"/>
          </a:p>
          <a:p>
            <a:endParaRPr lang="en-US" dirty="0"/>
          </a:p>
        </p:txBody>
      </p:sp>
    </p:spTree>
    <p:extLst>
      <p:ext uri="{BB962C8B-B14F-4D97-AF65-F5344CB8AC3E}">
        <p14:creationId xmlns:p14="http://schemas.microsoft.com/office/powerpoint/2010/main" val="316655710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F1C4790-FE3C-4020-8CA7-00621DA7BBBC}"/>
    </a:ext>
  </a:extLst>
</a:theme>
</file>

<file path=docProps/app.xml><?xml version="1.0" encoding="utf-8"?>
<Properties xmlns="http://schemas.openxmlformats.org/officeDocument/2006/extended-properties" xmlns:vt="http://schemas.openxmlformats.org/officeDocument/2006/docPropsVTypes">
  <Template>Ion Boardroom</Template>
  <TotalTime>324</TotalTime>
  <Words>1811</Words>
  <Application>Microsoft Office PowerPoint</Application>
  <PresentationFormat>Widescreen</PresentationFormat>
  <Paragraphs>181</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Century Gothic</vt:lpstr>
      <vt:lpstr>Wingdings 3</vt:lpstr>
      <vt:lpstr>Ion Boardroom</vt:lpstr>
      <vt:lpstr>Financial Statement Analysis and Firm Performance</vt:lpstr>
      <vt:lpstr>Executive Summary</vt:lpstr>
      <vt:lpstr>Country Description</vt:lpstr>
      <vt:lpstr>Business Description</vt:lpstr>
      <vt:lpstr>Company Structure</vt:lpstr>
      <vt:lpstr>Organizational Structure</vt:lpstr>
      <vt:lpstr>Market Analysis</vt:lpstr>
      <vt:lpstr>Industry Analysis</vt:lpstr>
      <vt:lpstr>Competition Analysis</vt:lpstr>
      <vt:lpstr>Marketing Plan</vt:lpstr>
      <vt:lpstr>Sales Plan</vt:lpstr>
      <vt:lpstr>Operational Plan</vt:lpstr>
      <vt:lpstr>Budget</vt:lpstr>
      <vt:lpstr>Three Year Financial Statements (Income Statement)</vt:lpstr>
      <vt:lpstr>Cash Flows</vt:lpstr>
      <vt:lpstr>Business Health Assessment </vt:lpstr>
      <vt:lpstr>Conclusion</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GALAXY</dc:creator>
  <cp:lastModifiedBy>vinny</cp:lastModifiedBy>
  <cp:revision>26</cp:revision>
  <dcterms:created xsi:type="dcterms:W3CDTF">2019-01-14T19:55:04Z</dcterms:created>
  <dcterms:modified xsi:type="dcterms:W3CDTF">2019-01-15T01:28:57Z</dcterms:modified>
</cp:coreProperties>
</file>